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3"/>
  </p:notesMasterIdLst>
  <p:sldIdLst>
    <p:sldId id="264" r:id="rId2"/>
    <p:sldId id="261" r:id="rId3"/>
    <p:sldId id="362" r:id="rId4"/>
    <p:sldId id="361" r:id="rId5"/>
    <p:sldId id="363" r:id="rId6"/>
    <p:sldId id="429" r:id="rId7"/>
    <p:sldId id="430" r:id="rId8"/>
    <p:sldId id="431" r:id="rId9"/>
    <p:sldId id="432" r:id="rId10"/>
    <p:sldId id="433" r:id="rId11"/>
    <p:sldId id="434" r:id="rId12"/>
    <p:sldId id="435" r:id="rId13"/>
    <p:sldId id="437" r:id="rId14"/>
    <p:sldId id="436" r:id="rId15"/>
    <p:sldId id="439" r:id="rId16"/>
    <p:sldId id="457" r:id="rId17"/>
    <p:sldId id="443" r:id="rId18"/>
    <p:sldId id="452" r:id="rId19"/>
    <p:sldId id="453" r:id="rId20"/>
    <p:sldId id="454" r:id="rId21"/>
    <p:sldId id="456" r:id="rId22"/>
    <p:sldId id="462" r:id="rId23"/>
    <p:sldId id="444" r:id="rId24"/>
    <p:sldId id="460" r:id="rId25"/>
    <p:sldId id="458" r:id="rId26"/>
    <p:sldId id="440" r:id="rId27"/>
    <p:sldId id="441" r:id="rId28"/>
    <p:sldId id="438" r:id="rId29"/>
    <p:sldId id="445" r:id="rId30"/>
    <p:sldId id="459" r:id="rId31"/>
    <p:sldId id="442" r:id="rId32"/>
    <p:sldId id="461" r:id="rId33"/>
    <p:sldId id="446" r:id="rId34"/>
    <p:sldId id="463" r:id="rId35"/>
    <p:sldId id="464" r:id="rId36"/>
    <p:sldId id="465" r:id="rId37"/>
    <p:sldId id="466" r:id="rId38"/>
    <p:sldId id="470" r:id="rId39"/>
    <p:sldId id="467" r:id="rId40"/>
    <p:sldId id="468" r:id="rId41"/>
    <p:sldId id="469" r:id="rId42"/>
    <p:sldId id="471" r:id="rId43"/>
    <p:sldId id="477" r:id="rId44"/>
    <p:sldId id="478" r:id="rId45"/>
    <p:sldId id="476" r:id="rId46"/>
    <p:sldId id="448" r:id="rId47"/>
    <p:sldId id="473" r:id="rId48"/>
    <p:sldId id="474" r:id="rId49"/>
    <p:sldId id="472" r:id="rId50"/>
    <p:sldId id="450" r:id="rId51"/>
    <p:sldId id="475" r:id="rId52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kael Bolnet" initials="MB" lastIdx="1" clrIdx="0">
    <p:extLst>
      <p:ext uri="{19B8F6BF-5375-455C-9EA6-DF929625EA0E}">
        <p15:presenceInfo xmlns:p15="http://schemas.microsoft.com/office/powerpoint/2012/main" userId="130d5f3ebb4d768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A35"/>
    <a:srgbClr val="E7F3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Style moye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Style moyen 4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11" autoAdjust="0"/>
    <p:restoredTop sz="83270" autoAdjust="0"/>
  </p:normalViewPr>
  <p:slideViewPr>
    <p:cSldViewPr snapToGrid="0">
      <p:cViewPr varScale="1">
        <p:scale>
          <a:sx n="71" d="100"/>
          <a:sy n="71" d="100"/>
        </p:scale>
        <p:origin x="117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26T13:33:37.323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DF9D01-C77C-44FF-90CF-66B3B416B0E5}" type="datetimeFigureOut">
              <a:rPr lang="fr-FR" smtClean="0"/>
              <a:t>02/06/2020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4C2EE-FD67-4BA0-988B-B1E3470545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9197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usf-msds/choosing-the-right-metric-for-machine-learning-models-part-1-a99d7d7414e4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usf-msds/choosing-the-right-metric-for-machine-learning-models-part-1-a99d7d7414e4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usf-msds/choosing-the-right-metric-for-machine-learning-models-part-1-a99d7d7414e4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usf-msds/choosing-the-right-metric-for-machine-learning-models-part-1-a99d7d7414e4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arthurtok/interactive-intro-to-dimensionality-reduction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pandas-docs/stable/user_guide/missing_data.html" TargetMode="External"/><Relationship Id="rId7" Type="http://schemas.openxmlformats.org/officeDocument/2006/relationships/hyperlink" Target="https://www.kaggle.com/arthurtok/interactive-intro-to-dimensionality-reduction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towardsdatascience.com/scale-standardize-or-normalize-with-scikit-learn-6ccc7d176a02" TargetMode="External"/><Relationship Id="rId5" Type="http://schemas.openxmlformats.org/officeDocument/2006/relationships/hyperlink" Target="https://towardsdatascience.com/ways-to-detect-and-remove-the-outliers-404d16608dba" TargetMode="External"/><Relationship Id="rId4" Type="http://schemas.openxmlformats.org/officeDocument/2006/relationships/hyperlink" Target="https://www.kaggle.com/shahules/an-overview-of-encoding-techniques#3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elephantsql.com/console/4dfd9c05-efa0-4f74-b1ec-437b213af31f/stats?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keras/keras_models.htm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himanshuxd/activation-functions-sigmoid-relu-leaky-relu-and-softmax-basics-for-neural-networks-and-deep-8d9c70eed91e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how-to-reduce-overfitting-in-deep-neural-networks-with-weight-constraints-in-keras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achinelearningmastery.com/how-to-reduce-overfitting-in-deep-learning-with-weight-regularization/" TargetMode="Externa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api/layers/convolution_layers/convolution2d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aperspace.com/intro-to-optimization-momentum-rmsprop-adam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jeffd23/catdognet-keras-convnet-starter?select=train.zip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Requirements</a:t>
            </a:r>
            <a:r>
              <a:rPr lang="fr-FR" dirty="0"/>
              <a:t>:</a:t>
            </a:r>
          </a:p>
          <a:p>
            <a:r>
              <a:rPr lang="fr-FR" dirty="0"/>
              <a:t>Bs4 (</a:t>
            </a:r>
            <a:r>
              <a:rPr lang="fr-FR" dirty="0" err="1"/>
              <a:t>beautifulsoup</a:t>
            </a:r>
            <a:r>
              <a:rPr lang="fr-FR" dirty="0"/>
              <a:t>)</a:t>
            </a:r>
          </a:p>
          <a:p>
            <a:r>
              <a:rPr lang="fr-FR" dirty="0" err="1"/>
              <a:t>Selenium</a:t>
            </a:r>
            <a:endParaRPr lang="fr-FR" dirty="0"/>
          </a:p>
          <a:p>
            <a:r>
              <a:rPr lang="fr-FR" dirty="0" err="1"/>
              <a:t>Sqlalchemy</a:t>
            </a:r>
            <a:endParaRPr lang="fr-FR" dirty="0"/>
          </a:p>
          <a:p>
            <a:r>
              <a:rPr lang="fr-FR" dirty="0" err="1"/>
              <a:t>Numpy</a:t>
            </a:r>
            <a:endParaRPr lang="fr-FR" dirty="0"/>
          </a:p>
          <a:p>
            <a:r>
              <a:rPr lang="fr-FR" dirty="0" err="1"/>
              <a:t>Sklearn</a:t>
            </a:r>
            <a:endParaRPr lang="fr-FR" dirty="0"/>
          </a:p>
          <a:p>
            <a:r>
              <a:rPr lang="fr-FR" dirty="0" err="1"/>
              <a:t>Xgboost</a:t>
            </a:r>
            <a:endParaRPr lang="fr-FR" dirty="0"/>
          </a:p>
          <a:p>
            <a:r>
              <a:rPr lang="fr-FR" dirty="0" err="1"/>
              <a:t>tensofrflow</a:t>
            </a:r>
            <a:endParaRPr lang="fr-FR" dirty="0"/>
          </a:p>
          <a:p>
            <a:r>
              <a:rPr lang="fr-FR" dirty="0" err="1"/>
              <a:t>Nltk</a:t>
            </a:r>
            <a:endParaRPr lang="fr-FR" dirty="0"/>
          </a:p>
          <a:p>
            <a:r>
              <a:rPr lang="fr-FR" dirty="0" err="1"/>
              <a:t>Plotly</a:t>
            </a:r>
            <a:endParaRPr lang="fr-FR" dirty="0"/>
          </a:p>
          <a:p>
            <a:r>
              <a:rPr lang="fr-FR" dirty="0" err="1"/>
              <a:t>Keras</a:t>
            </a:r>
            <a:endParaRPr lang="fr-FR" dirty="0"/>
          </a:p>
          <a:p>
            <a:r>
              <a:rPr lang="fr-FR" dirty="0" err="1"/>
              <a:t>Pytorch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Opencv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Spark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35047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MAE est l’erreur moyenne</a:t>
            </a:r>
          </a:p>
          <a:p>
            <a:r>
              <a:rPr lang="fr-FR" dirty="0"/>
              <a:t>RMSE root </a:t>
            </a:r>
            <a:r>
              <a:rPr lang="fr-FR" dirty="0" err="1"/>
              <a:t>mean</a:t>
            </a:r>
            <a:r>
              <a:rPr lang="fr-FR" dirty="0"/>
              <a:t> square </a:t>
            </a:r>
            <a:r>
              <a:rPr lang="fr-FR" dirty="0" err="1"/>
              <a:t>error</a:t>
            </a:r>
            <a:r>
              <a:rPr lang="fr-FR" dirty="0"/>
              <a:t> : pénalise les grandes erreurs (trop d’amplitude dans l’erreur)</a:t>
            </a:r>
          </a:p>
          <a:p>
            <a:r>
              <a:rPr lang="fr-FR" dirty="0"/>
              <a:t>R carré : compare la variance du variable avec son RMSE (ne pas utiliser). R carré permet d’indiquer la part de variabilité expliquée par le modèle. Mais dépend de l’étendue</a:t>
            </a:r>
          </a:p>
          <a:p>
            <a:r>
              <a:rPr lang="fr-FR" dirty="0" err="1"/>
              <a:t>Adjusted</a:t>
            </a:r>
            <a:r>
              <a:rPr lang="fr-FR" dirty="0"/>
              <a:t> R carré : enlève ce dernier inconvénient.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7990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MAE est l’erreur moyenne</a:t>
            </a:r>
          </a:p>
          <a:p>
            <a:r>
              <a:rPr lang="fr-FR" dirty="0"/>
              <a:t>RMSE root </a:t>
            </a:r>
            <a:r>
              <a:rPr lang="fr-FR" dirty="0" err="1"/>
              <a:t>mean</a:t>
            </a:r>
            <a:r>
              <a:rPr lang="fr-FR" dirty="0"/>
              <a:t> square </a:t>
            </a:r>
            <a:r>
              <a:rPr lang="fr-FR" dirty="0" err="1"/>
              <a:t>error</a:t>
            </a:r>
            <a:r>
              <a:rPr lang="fr-FR" dirty="0"/>
              <a:t> : pénalise les grandes erreurs (trop d’amplitude dans l’erreur)</a:t>
            </a:r>
          </a:p>
          <a:p>
            <a:r>
              <a:rPr lang="fr-FR" dirty="0"/>
              <a:t>R carré : compare la variance du variable avec son RMSE (ne pas utiliser). R carré permet d’indiquer la part de variabilité expliquée par le modèle. Mais dépend de l’étendue</a:t>
            </a:r>
          </a:p>
          <a:p>
            <a:r>
              <a:rPr lang="fr-FR" dirty="0" err="1"/>
              <a:t>Adjusted</a:t>
            </a:r>
            <a:r>
              <a:rPr lang="fr-FR" dirty="0"/>
              <a:t> R carré : enlève ce dernier inconvénient.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2025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Bleu est une mesure pour le domaine NLP (analyse du langage)</a:t>
            </a:r>
          </a:p>
          <a:p>
            <a:r>
              <a:rPr lang="fr-FR" dirty="0">
                <a:hlinkClick r:id="rId3"/>
              </a:rPr>
              <a:t>https://medium.com/usf-msds/choosing-the-right-metric-for-machine-learning-models-part-1-a99d7d7414e4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0120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Bleu est une mesure pour le domaine NLP (analyse du langage)</a:t>
            </a:r>
          </a:p>
          <a:p>
            <a:r>
              <a:rPr lang="fr-FR" dirty="0">
                <a:hlinkClick r:id="rId3"/>
              </a:rPr>
              <a:t>https://medium.com/usf-msds/choosing-the-right-metric-for-machine-learning-models-part-1-a99d7d7414e4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4060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Bleu est une mesure pour le domaine NLP (analyse du langage)</a:t>
            </a:r>
          </a:p>
          <a:p>
            <a:r>
              <a:rPr lang="fr-FR" dirty="0">
                <a:hlinkClick r:id="rId3"/>
              </a:rPr>
              <a:t>https://medium.com/usf-msds/choosing-the-right-metric-for-machine-learning-models-part-1-a99d7d7414e4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5970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Bleu est une mesure pour le domaine NLP (analyse du langage)</a:t>
            </a:r>
          </a:p>
          <a:p>
            <a:r>
              <a:rPr lang="fr-FR" dirty="0">
                <a:hlinkClick r:id="rId3"/>
              </a:rPr>
              <a:t>https://medium.com/usf-msds/choosing-the-right-metric-for-machine-learning-models-part-1-a99d7d7414e4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09748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Model </a:t>
            </a:r>
            <a:r>
              <a:rPr lang="fr-FR" dirty="0" err="1"/>
              <a:t>selection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04056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Réessayer avec une PCA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91806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À voir plus tard : Exemple de tuto : </a:t>
            </a:r>
            <a:r>
              <a:rPr lang="fr-FR" dirty="0">
                <a:hlinkClick r:id="rId3"/>
              </a:rPr>
              <a:t>https://www.kaggle.com/arthurtok/interactive-intro-to-dimensionality-reduction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531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Model </a:t>
            </a:r>
            <a:r>
              <a:rPr lang="fr-FR" dirty="0" err="1"/>
              <a:t>selection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9131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43824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Trouver la nationalité d’un prénom. On les encode de manière </a:t>
            </a:r>
            <a:r>
              <a:rPr lang="fr-FR" dirty="0" err="1"/>
              <a:t>naive</a:t>
            </a:r>
            <a:r>
              <a:rPr lang="fr-FR" dirty="0"/>
              <a:t> (26 dimensions ou 5 premières lettres avec </a:t>
            </a:r>
            <a:r>
              <a:rPr lang="fr-FR" dirty="0" err="1"/>
              <a:t>padding</a:t>
            </a:r>
            <a:r>
              <a:rPr lang="fr-FR" dirty="0"/>
              <a:t>, TF-IDF)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36653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27911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Cleaning</a:t>
            </a:r>
            <a:r>
              <a:rPr lang="fr-FR" dirty="0"/>
              <a:t> avec Pandas : </a:t>
            </a:r>
            <a:r>
              <a:rPr lang="fr-FR" dirty="0">
                <a:hlinkClick r:id="rId3"/>
              </a:rPr>
              <a:t>https://pandas.pydata.org/pandas-docs/stable/user_guide/missing_data.html</a:t>
            </a:r>
            <a:endParaRPr lang="fr-FR" dirty="0"/>
          </a:p>
          <a:p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enginering</a:t>
            </a:r>
            <a:r>
              <a:rPr lang="fr-FR" dirty="0"/>
              <a:t> avec les Label </a:t>
            </a:r>
            <a:r>
              <a:rPr lang="fr-FR" dirty="0" err="1"/>
              <a:t>ar</a:t>
            </a:r>
            <a:r>
              <a:rPr lang="fr-FR" dirty="0"/>
              <a:t> exemple: </a:t>
            </a:r>
            <a:r>
              <a:rPr lang="fr-FR" dirty="0">
                <a:hlinkClick r:id="rId4"/>
              </a:rPr>
              <a:t>https://www.kaggle.com/shahules/an-overview-of-encoding-techniques#3</a:t>
            </a:r>
            <a:endParaRPr lang="fr-FR" dirty="0"/>
          </a:p>
          <a:p>
            <a:r>
              <a:rPr lang="fr-FR" dirty="0"/>
              <a:t>Normalisation, </a:t>
            </a:r>
            <a:r>
              <a:rPr lang="fr-FR" dirty="0" err="1"/>
              <a:t>Outlier</a:t>
            </a:r>
            <a:r>
              <a:rPr lang="fr-FR" dirty="0"/>
              <a:t> : </a:t>
            </a:r>
            <a:r>
              <a:rPr lang="fr-FR" dirty="0">
                <a:hlinkClick r:id="rId5"/>
              </a:rPr>
              <a:t>https://towardsdatascience.com/ways-to-detect-and-remove-the-outliers-404d16608dba</a:t>
            </a:r>
            <a:endParaRPr lang="fr-FR" dirty="0"/>
          </a:p>
          <a:p>
            <a:r>
              <a:rPr lang="fr-FR" dirty="0" err="1"/>
              <a:t>Scaler</a:t>
            </a:r>
            <a:r>
              <a:rPr lang="fr-FR" dirty="0"/>
              <a:t> : </a:t>
            </a:r>
            <a:r>
              <a:rPr lang="fr-FR" dirty="0">
                <a:hlinkClick r:id="rId6"/>
              </a:rPr>
              <a:t>https://towardsdatascience.com/scale-standardize-or-normalize-with-scikit-learn-6ccc7d176a02</a:t>
            </a:r>
            <a:endParaRPr lang="fr-FR" dirty="0"/>
          </a:p>
          <a:p>
            <a:r>
              <a:rPr lang="fr-FR" dirty="0" err="1"/>
              <a:t>Equalization</a:t>
            </a:r>
            <a:endParaRPr lang="fr-FR" dirty="0"/>
          </a:p>
          <a:p>
            <a:r>
              <a:rPr lang="fr-FR" dirty="0"/>
              <a:t>Pré traitement (image, NN)</a:t>
            </a:r>
          </a:p>
          <a:p>
            <a:r>
              <a:rPr lang="fr-FR" dirty="0"/>
              <a:t>Exemple cours Titanic pour encoder</a:t>
            </a:r>
          </a:p>
          <a:p>
            <a:r>
              <a:rPr lang="fr-FR" dirty="0"/>
              <a:t>Exemple de tuto : </a:t>
            </a:r>
            <a:r>
              <a:rPr lang="fr-FR" dirty="0">
                <a:hlinkClick r:id="rId7"/>
              </a:rPr>
              <a:t>https://www.kaggle.com/arthurtok/interactive-intro-to-dimensionality-reduction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44288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Trouver la nationalité d’un prénom. On les encode de manière </a:t>
            </a:r>
            <a:r>
              <a:rPr lang="fr-FR" dirty="0" err="1"/>
              <a:t>naive</a:t>
            </a:r>
            <a:r>
              <a:rPr lang="fr-FR" dirty="0"/>
              <a:t> (26 dimensions ou 5 premières lettres avec </a:t>
            </a:r>
            <a:r>
              <a:rPr lang="fr-FR" dirty="0" err="1"/>
              <a:t>padding</a:t>
            </a:r>
            <a:r>
              <a:rPr lang="fr-FR" dirty="0"/>
              <a:t>, TF-IDF)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65410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Faire un exemple de stockage sur chacune des solutions, Extra : pickle</a:t>
            </a:r>
          </a:p>
          <a:p>
            <a:r>
              <a:rPr lang="fr-FR" dirty="0">
                <a:hlinkClick r:id="rId3"/>
              </a:rPr>
              <a:t>https://api.elephantsql.com/console/4dfd9c05-efa0-4f74-b1ec-437b213af31f/stats?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1974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74444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Show and </a:t>
            </a:r>
            <a:r>
              <a:rPr lang="fr-FR" dirty="0" err="1"/>
              <a:t>explain</a:t>
            </a:r>
            <a:r>
              <a:rPr lang="fr-FR" dirty="0"/>
              <a:t> </a:t>
            </a:r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step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Suite du 1.2 </a:t>
            </a: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Enginering</a:t>
            </a:r>
            <a:r>
              <a:rPr lang="fr-FR" dirty="0"/>
              <a:t> pour la segmentation de chiffres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67492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15987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load</a:t>
            </a:r>
            <a:r>
              <a:rPr lang="fr-FR" dirty="0"/>
              <a:t> </a:t>
            </a:r>
            <a:r>
              <a:rPr lang="fr-FR" dirty="0" err="1"/>
              <a:t>numpy</a:t>
            </a:r>
            <a:r>
              <a:rPr lang="fr-FR" dirty="0"/>
              <a:t> </a:t>
            </a:r>
            <a:r>
              <a:rPr lang="fr-FR" dirty="0" err="1"/>
              <a:t>array</a:t>
            </a:r>
            <a:r>
              <a:rPr lang="fr-FR" dirty="0"/>
              <a:t> or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78055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Image </a:t>
            </a:r>
            <a:r>
              <a:rPr lang="fr-FR" dirty="0" err="1"/>
              <a:t>preprocessing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1086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a un problème à résoudre et on décide arbitrairement de le représenter (modéliser) par un fonction linéaire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17329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Keras</a:t>
            </a:r>
            <a:r>
              <a:rPr lang="fr-FR" dirty="0"/>
              <a:t> model</a:t>
            </a:r>
          </a:p>
          <a:p>
            <a:endParaRPr lang="fr-FR" dirty="0"/>
          </a:p>
          <a:p>
            <a:r>
              <a:rPr lang="fr-FR" dirty="0">
                <a:hlinkClick r:id="rId3"/>
              </a:rPr>
              <a:t>https://www.tutorialspoint.com/keras/keras_models.htm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95018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entend beaucoup parler de Relu et </a:t>
            </a:r>
            <a:r>
              <a:rPr lang="fr-FR" dirty="0" err="1"/>
              <a:t>softmax</a:t>
            </a:r>
            <a:r>
              <a:rPr lang="fr-FR" dirty="0"/>
              <a:t> (qui est une généralisation de la </a:t>
            </a:r>
            <a:r>
              <a:rPr lang="fr-FR" dirty="0" err="1"/>
              <a:t>sigmoid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>
                <a:hlinkClick r:id="rId3"/>
              </a:rPr>
              <a:t>https://medium.com/@himanshuxd/activation-functions-sigmoid-relu-leaky-relu-and-softmax-basics-for-neural-networks-and-deep-8d9c70eed91e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90515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Shape de l’input</a:t>
            </a:r>
          </a:p>
          <a:p>
            <a:r>
              <a:rPr lang="fr-FR" dirty="0"/>
              <a:t>Batch pour le </a:t>
            </a:r>
            <a:r>
              <a:rPr lang="fr-FR" dirty="0" err="1"/>
              <a:t>statistical</a:t>
            </a:r>
            <a:r>
              <a:rPr lang="fr-FR" dirty="0"/>
              <a:t> gradient </a:t>
            </a:r>
            <a:r>
              <a:rPr lang="fr-FR" dirty="0" err="1"/>
              <a:t>descent</a:t>
            </a:r>
            <a:r>
              <a:rPr lang="fr-FR" dirty="0"/>
              <a:t> </a:t>
            </a:r>
          </a:p>
          <a:p>
            <a:r>
              <a:rPr lang="fr-FR" dirty="0" err="1"/>
              <a:t>Sparse</a:t>
            </a:r>
            <a:r>
              <a:rPr lang="fr-FR" dirty="0"/>
              <a:t>, </a:t>
            </a:r>
            <a:r>
              <a:rPr lang="fr-FR" dirty="0" err="1"/>
              <a:t>tensor</a:t>
            </a:r>
            <a:r>
              <a:rPr lang="fr-FR" dirty="0"/>
              <a:t>, </a:t>
            </a:r>
            <a:r>
              <a:rPr lang="fr-FR" dirty="0" err="1"/>
              <a:t>ragged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21666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Dense layer est la couche classique</a:t>
            </a:r>
          </a:p>
          <a:p>
            <a:r>
              <a:rPr lang="fr-FR" dirty="0" err="1"/>
              <a:t>Units</a:t>
            </a:r>
            <a:r>
              <a:rPr lang="fr-FR" dirty="0"/>
              <a:t> est le nombre de </a:t>
            </a:r>
            <a:r>
              <a:rPr lang="fr-FR" dirty="0" err="1"/>
              <a:t>neuronne</a:t>
            </a:r>
            <a:endParaRPr lang="fr-FR" dirty="0"/>
          </a:p>
          <a:p>
            <a:r>
              <a:rPr lang="fr-FR" dirty="0"/>
              <a:t>Activation = None =&gt; le layer ne prend pas de décision mais est utilisé pour connecté deux couches</a:t>
            </a:r>
          </a:p>
          <a:p>
            <a:r>
              <a:rPr lang="fr-FR" dirty="0" err="1"/>
              <a:t>Constraints</a:t>
            </a:r>
            <a:r>
              <a:rPr lang="fr-FR" dirty="0"/>
              <a:t> and </a:t>
            </a:r>
            <a:r>
              <a:rPr lang="fr-FR" dirty="0" err="1"/>
              <a:t>regularization</a:t>
            </a:r>
            <a:r>
              <a:rPr lang="fr-FR" dirty="0"/>
              <a:t> </a:t>
            </a:r>
            <a:r>
              <a:rPr lang="fr-FR" dirty="0" err="1"/>
              <a:t>improve</a:t>
            </a:r>
            <a:r>
              <a:rPr lang="fr-FR" dirty="0"/>
              <a:t> </a:t>
            </a:r>
            <a:r>
              <a:rPr lang="fr-FR" dirty="0" err="1"/>
              <a:t>generalization</a:t>
            </a:r>
            <a:r>
              <a:rPr lang="fr-FR" dirty="0"/>
              <a:t> </a:t>
            </a:r>
          </a:p>
          <a:p>
            <a:r>
              <a:rPr lang="fr-FR" dirty="0">
                <a:hlinkClick r:id="rId3"/>
              </a:rPr>
              <a:t>https://machinelearningmastery.com/how-to-reduce-overfitting-in-deep-neural-networks-with-weight-constraints-in-keras/</a:t>
            </a:r>
            <a:br>
              <a:rPr lang="fr-FR" dirty="0"/>
            </a:br>
            <a:r>
              <a:rPr lang="fr-FR" dirty="0">
                <a:hlinkClick r:id="rId4"/>
              </a:rPr>
              <a:t>https://machinelearningmastery.com/how-to-reduce-overfitting-in-deep-learning-with-weight-regularization/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11812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Filters</a:t>
            </a:r>
            <a:r>
              <a:rPr lang="fr-FR" dirty="0"/>
              <a:t> est le nombre de kernel en parallèle sur une sortie. (le filtre est fait sur tous les channels) </a:t>
            </a:r>
            <a:r>
              <a:rPr lang="fr-FR" dirty="0" err="1"/>
              <a:t>cf</a:t>
            </a:r>
            <a:r>
              <a:rPr lang="fr-FR" dirty="0"/>
              <a:t> </a:t>
            </a:r>
            <a:r>
              <a:rPr lang="fr-FR" dirty="0">
                <a:hlinkClick r:id="rId3"/>
              </a:rPr>
              <a:t>https://keras.io/api/layers/convolution_layers/convolution2d/</a:t>
            </a:r>
            <a:endParaRPr lang="fr-FR" dirty="0"/>
          </a:p>
          <a:p>
            <a:r>
              <a:rPr lang="fr-FR" dirty="0" err="1"/>
              <a:t>Padding</a:t>
            </a:r>
            <a:r>
              <a:rPr lang="fr-FR" dirty="0"/>
              <a:t> inique si on souhaite garder la même dimension ou diminuer avec le kernel</a:t>
            </a:r>
          </a:p>
          <a:p>
            <a:r>
              <a:rPr lang="fr-FR" dirty="0"/>
              <a:t>Dilation rate </a:t>
            </a:r>
            <a:r>
              <a:rPr lang="fr-FR" dirty="0" err="1"/>
              <a:t>imrove</a:t>
            </a:r>
            <a:r>
              <a:rPr lang="fr-FR" dirty="0"/>
              <a:t> </a:t>
            </a:r>
            <a:r>
              <a:rPr lang="fr-FR" dirty="0" err="1"/>
              <a:t>scale</a:t>
            </a:r>
            <a:r>
              <a:rPr lang="fr-FR" dirty="0"/>
              <a:t> invariance </a:t>
            </a:r>
            <a:r>
              <a:rPr lang="fr-FR" dirty="0" err="1"/>
              <a:t>properties</a:t>
            </a:r>
            <a:r>
              <a:rPr lang="fr-FR" dirty="0"/>
              <a:t> modeling</a:t>
            </a:r>
          </a:p>
          <a:p>
            <a:endParaRPr lang="fr-FR" dirty="0"/>
          </a:p>
          <a:p>
            <a:r>
              <a:rPr lang="fr-FR" dirty="0"/>
              <a:t>Contraints and </a:t>
            </a:r>
            <a:r>
              <a:rPr lang="fr-FR" dirty="0" err="1"/>
              <a:t>regularizer</a:t>
            </a:r>
            <a:r>
              <a:rPr lang="fr-FR" dirty="0"/>
              <a:t> </a:t>
            </a:r>
            <a:r>
              <a:rPr lang="fr-FR" dirty="0" err="1"/>
              <a:t>improve</a:t>
            </a:r>
            <a:r>
              <a:rPr lang="fr-FR" dirty="0"/>
              <a:t> </a:t>
            </a:r>
            <a:r>
              <a:rPr lang="fr-FR" dirty="0" err="1"/>
              <a:t>generalization</a:t>
            </a:r>
            <a:r>
              <a:rPr lang="fr-FR" dirty="0"/>
              <a:t> but not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much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64812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MaxPooling</a:t>
            </a:r>
            <a:r>
              <a:rPr lang="fr-FR" dirty="0"/>
              <a:t> permet de rassembler les infos</a:t>
            </a:r>
            <a:br>
              <a:rPr lang="fr-FR" dirty="0"/>
            </a:br>
            <a:r>
              <a:rPr lang="fr-FR" dirty="0"/>
              <a:t>on peut aussi utiliser </a:t>
            </a:r>
            <a:r>
              <a:rPr lang="fr-FR" dirty="0" err="1"/>
              <a:t>AveragePooling</a:t>
            </a:r>
            <a:r>
              <a:rPr lang="fr-FR" dirty="0"/>
              <a:t> mais expérimentalement, ça marche moins bien.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03380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Cross </a:t>
            </a:r>
            <a:r>
              <a:rPr lang="fr-FR" dirty="0" err="1"/>
              <a:t>entropy</a:t>
            </a:r>
            <a:r>
              <a:rPr lang="fr-FR" dirty="0"/>
              <a:t> </a:t>
            </a:r>
            <a:r>
              <a:rPr lang="fr-FR" dirty="0" err="1"/>
              <a:t>needs</a:t>
            </a:r>
            <a:r>
              <a:rPr lang="fr-FR" dirty="0"/>
              <a:t> one hot </a:t>
            </a:r>
            <a:r>
              <a:rPr lang="fr-FR" dirty="0" err="1"/>
              <a:t>encoding</a:t>
            </a:r>
            <a:r>
              <a:rPr lang="fr-FR" dirty="0"/>
              <a:t> for output</a:t>
            </a:r>
          </a:p>
          <a:p>
            <a:r>
              <a:rPr lang="fr-FR" dirty="0" err="1"/>
              <a:t>Sparse</a:t>
            </a:r>
            <a:r>
              <a:rPr lang="fr-FR" dirty="0"/>
              <a:t> </a:t>
            </a:r>
            <a:r>
              <a:rPr lang="fr-FR" dirty="0" err="1"/>
              <a:t>doesn’t</a:t>
            </a:r>
            <a:r>
              <a:rPr lang="fr-FR" dirty="0"/>
              <a:t> but </a:t>
            </a:r>
            <a:r>
              <a:rPr lang="fr-FR" dirty="0" err="1"/>
              <a:t>we</a:t>
            </a:r>
            <a:r>
              <a:rPr lang="fr-FR" dirty="0"/>
              <a:t> put n </a:t>
            </a:r>
            <a:r>
              <a:rPr lang="fr-FR" dirty="0" err="1"/>
              <a:t>softmax</a:t>
            </a:r>
            <a:r>
              <a:rPr lang="fr-FR" dirty="0"/>
              <a:t> at the output</a:t>
            </a:r>
          </a:p>
          <a:p>
            <a:r>
              <a:rPr lang="fr-FR" dirty="0" err="1"/>
              <a:t>Kullback-Liebler</a:t>
            </a:r>
            <a:r>
              <a:rPr lang="fr-FR" dirty="0"/>
              <a:t> divergence. Distance </a:t>
            </a:r>
            <a:r>
              <a:rPr lang="fr-FR" dirty="0" err="1"/>
              <a:t>between</a:t>
            </a:r>
            <a:r>
              <a:rPr lang="fr-FR" dirty="0"/>
              <a:t> distribution -&gt; </a:t>
            </a:r>
            <a:r>
              <a:rPr lang="fr-FR" dirty="0" err="1"/>
              <a:t>well</a:t>
            </a:r>
            <a:r>
              <a:rPr lang="fr-FR" dirty="0"/>
              <a:t> </a:t>
            </a:r>
            <a:r>
              <a:rPr lang="fr-FR" dirty="0" err="1"/>
              <a:t>suited</a:t>
            </a:r>
            <a:r>
              <a:rPr lang="fr-FR" dirty="0"/>
              <a:t> for dense application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3842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hlinkClick r:id="rId3"/>
              </a:rPr>
              <a:t>https://blog.paperspace.com/intro-to-optimization-momentum-rmsprop-adam/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11960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hlinkClick r:id="rId3"/>
              </a:rPr>
              <a:t>https://www.kaggle.com/jeffd23/catdognet-keras-convnet-starter?select=train.zip</a:t>
            </a:r>
            <a:endParaRPr lang="fr-FR" dirty="0"/>
          </a:p>
          <a:p>
            <a:r>
              <a:rPr lang="fr-FR" dirty="0"/>
              <a:t>Analyse d’image</a:t>
            </a:r>
          </a:p>
          <a:p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enginering</a:t>
            </a:r>
            <a:endParaRPr lang="fr-FR" dirty="0"/>
          </a:p>
          <a:p>
            <a:r>
              <a:rPr lang="fr-FR" dirty="0"/>
              <a:t>SVM, </a:t>
            </a:r>
            <a:r>
              <a:rPr lang="fr-FR" dirty="0" err="1"/>
              <a:t>XGBoost</a:t>
            </a:r>
            <a:endParaRPr lang="fr-FR" dirty="0"/>
          </a:p>
          <a:p>
            <a:r>
              <a:rPr lang="fr-FR" dirty="0"/>
              <a:t>NN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77921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Créer un service avec AWS Lambda ou Flask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9799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décide ici de minimiser la somme des carrées mais on verra par la suite qu’on utilise d’autre fonction de coût notamment </a:t>
            </a:r>
            <a:r>
              <a:rPr lang="fr-FR" dirty="0" err="1"/>
              <a:t>softmax</a:t>
            </a:r>
            <a:r>
              <a:rPr lang="fr-FR" dirty="0"/>
              <a:t> qui ont à chacune des propriété particulière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86121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Lemnatisation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stemming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normalisation, TF-IDF,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GloVe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BERT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7755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Lemmatisation : </a:t>
            </a:r>
            <a:r>
              <a:rPr lang="fr-F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petit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renvoie à 4 formes fléchies : </a:t>
            </a:r>
            <a:r>
              <a:rPr lang="fr-F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petit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fr-F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petite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fr-F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petits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fr-F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petites (conjugaison)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Stemming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Généralisation -&gt;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(la racine)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Vectorisation: TF-IDF, word2vec</a:t>
            </a:r>
            <a:endParaRPr lang="fr-FR" sz="12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GloVe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BERT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93652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Check </a:t>
            </a:r>
            <a:r>
              <a:rPr lang="fr-FR" dirty="0" err="1"/>
              <a:t>also</a:t>
            </a:r>
            <a:r>
              <a:rPr lang="fr-FR" dirty="0"/>
              <a:t> attention layer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5213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 Networks : LSTM - Transformer Network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24765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Lemnatisation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stemming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normalisation, TF-IDF,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GloVe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BERT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345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Une possibilité est d’utiliser l’algorithme de descente de gradient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8632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859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Exemple con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3788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Différent modèles (linéaire, markovien, combinatoire, </a:t>
            </a:r>
            <a:r>
              <a:rPr lang="fr-FR" dirty="0" err="1"/>
              <a:t>softmax</a:t>
            </a:r>
            <a:r>
              <a:rPr lang="fr-FR" dirty="0"/>
              <a:t>), fonctions de coût (distance euclidienne), algo d’optimisation (descente de gradient, </a:t>
            </a:r>
            <a:r>
              <a:rPr lang="fr-FR" dirty="0" err="1"/>
              <a:t>opti</a:t>
            </a:r>
            <a:r>
              <a:rPr lang="fr-FR" dirty="0"/>
              <a:t> combinatoire - graphe, </a:t>
            </a:r>
            <a:r>
              <a:rPr lang="fr-FR" dirty="0" err="1"/>
              <a:t>bayessienne</a:t>
            </a:r>
            <a:r>
              <a:rPr lang="fr-FR" dirty="0"/>
              <a:t>…)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6134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Trouver une loi liant natalité, accroissement de la population et GDP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5672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40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117600" y="1366838"/>
            <a:ext cx="10013950" cy="47418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554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2871919" y="2097633"/>
            <a:ext cx="1980000" cy="1980000"/>
          </a:xfrm>
          <a:custGeom>
            <a:avLst/>
            <a:gdLst>
              <a:gd name="connsiteX0" fmla="*/ 990000 w 1980000"/>
              <a:gd name="connsiteY0" fmla="*/ 0 h 1980000"/>
              <a:gd name="connsiteX1" fmla="*/ 1980000 w 1980000"/>
              <a:gd name="connsiteY1" fmla="*/ 990000 h 1980000"/>
              <a:gd name="connsiteX2" fmla="*/ 990000 w 1980000"/>
              <a:gd name="connsiteY2" fmla="*/ 1980000 h 1980000"/>
              <a:gd name="connsiteX3" fmla="*/ 0 w 1980000"/>
              <a:gd name="connsiteY3" fmla="*/ 990000 h 1980000"/>
              <a:gd name="connsiteX4" fmla="*/ 990000 w 1980000"/>
              <a:gd name="connsiteY4" fmla="*/ 0 h 19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0000" h="1980000">
                <a:moveTo>
                  <a:pt x="990000" y="0"/>
                </a:moveTo>
                <a:cubicBezTo>
                  <a:pt x="1536762" y="0"/>
                  <a:pt x="1980000" y="443238"/>
                  <a:pt x="1980000" y="990000"/>
                </a:cubicBezTo>
                <a:cubicBezTo>
                  <a:pt x="1980000" y="1536762"/>
                  <a:pt x="1536762" y="1980000"/>
                  <a:pt x="990000" y="1980000"/>
                </a:cubicBezTo>
                <a:cubicBezTo>
                  <a:pt x="443238" y="1980000"/>
                  <a:pt x="0" y="1536762"/>
                  <a:pt x="0" y="990000"/>
                </a:cubicBezTo>
                <a:cubicBezTo>
                  <a:pt x="0" y="443238"/>
                  <a:pt x="443238" y="0"/>
                  <a:pt x="99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5038696" y="2097633"/>
            <a:ext cx="1980000" cy="1980000"/>
          </a:xfrm>
          <a:custGeom>
            <a:avLst/>
            <a:gdLst>
              <a:gd name="connsiteX0" fmla="*/ 990000 w 1980000"/>
              <a:gd name="connsiteY0" fmla="*/ 0 h 1980000"/>
              <a:gd name="connsiteX1" fmla="*/ 1980000 w 1980000"/>
              <a:gd name="connsiteY1" fmla="*/ 990000 h 1980000"/>
              <a:gd name="connsiteX2" fmla="*/ 990000 w 1980000"/>
              <a:gd name="connsiteY2" fmla="*/ 1980000 h 1980000"/>
              <a:gd name="connsiteX3" fmla="*/ 0 w 1980000"/>
              <a:gd name="connsiteY3" fmla="*/ 990000 h 1980000"/>
              <a:gd name="connsiteX4" fmla="*/ 990000 w 1980000"/>
              <a:gd name="connsiteY4" fmla="*/ 0 h 19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0000" h="1980000">
                <a:moveTo>
                  <a:pt x="990000" y="0"/>
                </a:moveTo>
                <a:cubicBezTo>
                  <a:pt x="1536762" y="0"/>
                  <a:pt x="1980000" y="443238"/>
                  <a:pt x="1980000" y="990000"/>
                </a:cubicBezTo>
                <a:cubicBezTo>
                  <a:pt x="1980000" y="1536762"/>
                  <a:pt x="1536762" y="1980000"/>
                  <a:pt x="990000" y="1980000"/>
                </a:cubicBezTo>
                <a:cubicBezTo>
                  <a:pt x="443238" y="1980000"/>
                  <a:pt x="0" y="1536762"/>
                  <a:pt x="0" y="990000"/>
                </a:cubicBezTo>
                <a:cubicBezTo>
                  <a:pt x="0" y="443238"/>
                  <a:pt x="443238" y="0"/>
                  <a:pt x="99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7171060" y="2097633"/>
            <a:ext cx="1980000" cy="1980000"/>
          </a:xfrm>
          <a:custGeom>
            <a:avLst/>
            <a:gdLst>
              <a:gd name="connsiteX0" fmla="*/ 990000 w 1980000"/>
              <a:gd name="connsiteY0" fmla="*/ 0 h 1980000"/>
              <a:gd name="connsiteX1" fmla="*/ 1980000 w 1980000"/>
              <a:gd name="connsiteY1" fmla="*/ 990000 h 1980000"/>
              <a:gd name="connsiteX2" fmla="*/ 990000 w 1980000"/>
              <a:gd name="connsiteY2" fmla="*/ 1980000 h 1980000"/>
              <a:gd name="connsiteX3" fmla="*/ 0 w 1980000"/>
              <a:gd name="connsiteY3" fmla="*/ 990000 h 1980000"/>
              <a:gd name="connsiteX4" fmla="*/ 990000 w 1980000"/>
              <a:gd name="connsiteY4" fmla="*/ 0 h 19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0000" h="1980000">
                <a:moveTo>
                  <a:pt x="990000" y="0"/>
                </a:moveTo>
                <a:cubicBezTo>
                  <a:pt x="1536762" y="0"/>
                  <a:pt x="1980000" y="443238"/>
                  <a:pt x="1980000" y="990000"/>
                </a:cubicBezTo>
                <a:cubicBezTo>
                  <a:pt x="1980000" y="1536762"/>
                  <a:pt x="1536762" y="1980000"/>
                  <a:pt x="990000" y="1980000"/>
                </a:cubicBezTo>
                <a:cubicBezTo>
                  <a:pt x="443238" y="1980000"/>
                  <a:pt x="0" y="1536762"/>
                  <a:pt x="0" y="990000"/>
                </a:cubicBezTo>
                <a:cubicBezTo>
                  <a:pt x="0" y="443238"/>
                  <a:pt x="443238" y="0"/>
                  <a:pt x="99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9303424" y="2097633"/>
            <a:ext cx="1980000" cy="1980000"/>
          </a:xfrm>
          <a:custGeom>
            <a:avLst/>
            <a:gdLst>
              <a:gd name="connsiteX0" fmla="*/ 990000 w 1980000"/>
              <a:gd name="connsiteY0" fmla="*/ 0 h 1980000"/>
              <a:gd name="connsiteX1" fmla="*/ 1980000 w 1980000"/>
              <a:gd name="connsiteY1" fmla="*/ 990000 h 1980000"/>
              <a:gd name="connsiteX2" fmla="*/ 990000 w 1980000"/>
              <a:gd name="connsiteY2" fmla="*/ 1980000 h 1980000"/>
              <a:gd name="connsiteX3" fmla="*/ 0 w 1980000"/>
              <a:gd name="connsiteY3" fmla="*/ 990000 h 1980000"/>
              <a:gd name="connsiteX4" fmla="*/ 990000 w 1980000"/>
              <a:gd name="connsiteY4" fmla="*/ 0 h 19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0000" h="1980000">
                <a:moveTo>
                  <a:pt x="990000" y="0"/>
                </a:moveTo>
                <a:cubicBezTo>
                  <a:pt x="1536762" y="0"/>
                  <a:pt x="1980000" y="443238"/>
                  <a:pt x="1980000" y="990000"/>
                </a:cubicBezTo>
                <a:cubicBezTo>
                  <a:pt x="1980000" y="1536762"/>
                  <a:pt x="1536762" y="1980000"/>
                  <a:pt x="990000" y="1980000"/>
                </a:cubicBezTo>
                <a:cubicBezTo>
                  <a:pt x="443238" y="1980000"/>
                  <a:pt x="0" y="1536762"/>
                  <a:pt x="0" y="990000"/>
                </a:cubicBezTo>
                <a:cubicBezTo>
                  <a:pt x="0" y="443238"/>
                  <a:pt x="443238" y="0"/>
                  <a:pt x="99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722354" y="2097633"/>
            <a:ext cx="1980000" cy="1980000"/>
          </a:xfrm>
          <a:custGeom>
            <a:avLst/>
            <a:gdLst>
              <a:gd name="connsiteX0" fmla="*/ 990000 w 1980000"/>
              <a:gd name="connsiteY0" fmla="*/ 0 h 1980000"/>
              <a:gd name="connsiteX1" fmla="*/ 1980000 w 1980000"/>
              <a:gd name="connsiteY1" fmla="*/ 990000 h 1980000"/>
              <a:gd name="connsiteX2" fmla="*/ 990000 w 1980000"/>
              <a:gd name="connsiteY2" fmla="*/ 1980000 h 1980000"/>
              <a:gd name="connsiteX3" fmla="*/ 0 w 1980000"/>
              <a:gd name="connsiteY3" fmla="*/ 990000 h 1980000"/>
              <a:gd name="connsiteX4" fmla="*/ 990000 w 1980000"/>
              <a:gd name="connsiteY4" fmla="*/ 0 h 19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0000" h="1980000">
                <a:moveTo>
                  <a:pt x="990000" y="0"/>
                </a:moveTo>
                <a:cubicBezTo>
                  <a:pt x="1536762" y="0"/>
                  <a:pt x="1980000" y="443238"/>
                  <a:pt x="1980000" y="990000"/>
                </a:cubicBezTo>
                <a:cubicBezTo>
                  <a:pt x="1980000" y="1536762"/>
                  <a:pt x="1536762" y="1980000"/>
                  <a:pt x="990000" y="1980000"/>
                </a:cubicBezTo>
                <a:cubicBezTo>
                  <a:pt x="443238" y="1980000"/>
                  <a:pt x="0" y="1536762"/>
                  <a:pt x="0" y="990000"/>
                </a:cubicBezTo>
                <a:cubicBezTo>
                  <a:pt x="0" y="443238"/>
                  <a:pt x="443238" y="0"/>
                  <a:pt x="99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076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29741" y="2366386"/>
            <a:ext cx="10539632" cy="2696333"/>
          </a:xfrm>
          <a:custGeom>
            <a:avLst/>
            <a:gdLst>
              <a:gd name="connsiteX0" fmla="*/ 0 w 10539632"/>
              <a:gd name="connsiteY0" fmla="*/ 0 h 2696333"/>
              <a:gd name="connsiteX1" fmla="*/ 10539632 w 10539632"/>
              <a:gd name="connsiteY1" fmla="*/ 0 h 2696333"/>
              <a:gd name="connsiteX2" fmla="*/ 10539632 w 10539632"/>
              <a:gd name="connsiteY2" fmla="*/ 2696333 h 2696333"/>
              <a:gd name="connsiteX3" fmla="*/ 0 w 10539632"/>
              <a:gd name="connsiteY3" fmla="*/ 2696333 h 2696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39632" h="2696333">
                <a:moveTo>
                  <a:pt x="0" y="0"/>
                </a:moveTo>
                <a:lnTo>
                  <a:pt x="10539632" y="0"/>
                </a:lnTo>
                <a:lnTo>
                  <a:pt x="10539632" y="2696333"/>
                </a:lnTo>
                <a:lnTo>
                  <a:pt x="0" y="269633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13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373099" y="1811048"/>
            <a:ext cx="3445805" cy="2939159"/>
          </a:xfrm>
          <a:custGeom>
            <a:avLst/>
            <a:gdLst>
              <a:gd name="connsiteX0" fmla="*/ 0 w 3445805"/>
              <a:gd name="connsiteY0" fmla="*/ 0 h 2939159"/>
              <a:gd name="connsiteX1" fmla="*/ 3445805 w 3445805"/>
              <a:gd name="connsiteY1" fmla="*/ 0 h 2939159"/>
              <a:gd name="connsiteX2" fmla="*/ 3445805 w 3445805"/>
              <a:gd name="connsiteY2" fmla="*/ 2939159 h 2939159"/>
              <a:gd name="connsiteX3" fmla="*/ 0 w 3445805"/>
              <a:gd name="connsiteY3" fmla="*/ 2939159 h 2939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5805" h="2939159">
                <a:moveTo>
                  <a:pt x="0" y="0"/>
                </a:moveTo>
                <a:lnTo>
                  <a:pt x="3445805" y="0"/>
                </a:lnTo>
                <a:lnTo>
                  <a:pt x="3445805" y="2939159"/>
                </a:lnTo>
                <a:lnTo>
                  <a:pt x="0" y="29391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921842" y="1811047"/>
            <a:ext cx="3445805" cy="2939159"/>
          </a:xfrm>
          <a:custGeom>
            <a:avLst/>
            <a:gdLst>
              <a:gd name="connsiteX0" fmla="*/ 0 w 3445805"/>
              <a:gd name="connsiteY0" fmla="*/ 0 h 2939159"/>
              <a:gd name="connsiteX1" fmla="*/ 3445805 w 3445805"/>
              <a:gd name="connsiteY1" fmla="*/ 0 h 2939159"/>
              <a:gd name="connsiteX2" fmla="*/ 3445805 w 3445805"/>
              <a:gd name="connsiteY2" fmla="*/ 2939159 h 2939159"/>
              <a:gd name="connsiteX3" fmla="*/ 0 w 3445805"/>
              <a:gd name="connsiteY3" fmla="*/ 2939159 h 2939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5805" h="2939159">
                <a:moveTo>
                  <a:pt x="0" y="0"/>
                </a:moveTo>
                <a:lnTo>
                  <a:pt x="3445805" y="0"/>
                </a:lnTo>
                <a:lnTo>
                  <a:pt x="3445805" y="2939159"/>
                </a:lnTo>
                <a:lnTo>
                  <a:pt x="0" y="29391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24356" y="1811046"/>
            <a:ext cx="3445805" cy="2939159"/>
          </a:xfrm>
          <a:custGeom>
            <a:avLst/>
            <a:gdLst>
              <a:gd name="connsiteX0" fmla="*/ 0 w 3445805"/>
              <a:gd name="connsiteY0" fmla="*/ 0 h 2939159"/>
              <a:gd name="connsiteX1" fmla="*/ 3445805 w 3445805"/>
              <a:gd name="connsiteY1" fmla="*/ 0 h 2939159"/>
              <a:gd name="connsiteX2" fmla="*/ 3445805 w 3445805"/>
              <a:gd name="connsiteY2" fmla="*/ 2939159 h 2939159"/>
              <a:gd name="connsiteX3" fmla="*/ 0 w 3445805"/>
              <a:gd name="connsiteY3" fmla="*/ 2939159 h 2939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5805" h="2939159">
                <a:moveTo>
                  <a:pt x="0" y="0"/>
                </a:moveTo>
                <a:lnTo>
                  <a:pt x="3445805" y="0"/>
                </a:lnTo>
                <a:lnTo>
                  <a:pt x="3445805" y="2939159"/>
                </a:lnTo>
                <a:lnTo>
                  <a:pt x="0" y="29391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9845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76481" y="2692717"/>
            <a:ext cx="2516065" cy="2584234"/>
          </a:xfrm>
          <a:custGeom>
            <a:avLst/>
            <a:gdLst>
              <a:gd name="connsiteX0" fmla="*/ 0 w 2516065"/>
              <a:gd name="connsiteY0" fmla="*/ 0 h 2584234"/>
              <a:gd name="connsiteX1" fmla="*/ 2516065 w 2516065"/>
              <a:gd name="connsiteY1" fmla="*/ 0 h 2584234"/>
              <a:gd name="connsiteX2" fmla="*/ 2516065 w 2516065"/>
              <a:gd name="connsiteY2" fmla="*/ 2584234 h 2584234"/>
              <a:gd name="connsiteX3" fmla="*/ 0 w 2516065"/>
              <a:gd name="connsiteY3" fmla="*/ 2584234 h 2584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6065" h="2584234">
                <a:moveTo>
                  <a:pt x="0" y="0"/>
                </a:moveTo>
                <a:lnTo>
                  <a:pt x="2516065" y="0"/>
                </a:lnTo>
                <a:lnTo>
                  <a:pt x="2516065" y="2584234"/>
                </a:lnTo>
                <a:lnTo>
                  <a:pt x="0" y="25842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525339" y="2692717"/>
            <a:ext cx="2516065" cy="2584234"/>
          </a:xfrm>
          <a:custGeom>
            <a:avLst/>
            <a:gdLst>
              <a:gd name="connsiteX0" fmla="*/ 0 w 2516065"/>
              <a:gd name="connsiteY0" fmla="*/ 0 h 2584234"/>
              <a:gd name="connsiteX1" fmla="*/ 2516065 w 2516065"/>
              <a:gd name="connsiteY1" fmla="*/ 0 h 2584234"/>
              <a:gd name="connsiteX2" fmla="*/ 2516065 w 2516065"/>
              <a:gd name="connsiteY2" fmla="*/ 2584234 h 2584234"/>
              <a:gd name="connsiteX3" fmla="*/ 0 w 2516065"/>
              <a:gd name="connsiteY3" fmla="*/ 2584234 h 2584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6065" h="2584234">
                <a:moveTo>
                  <a:pt x="0" y="0"/>
                </a:moveTo>
                <a:lnTo>
                  <a:pt x="2516065" y="0"/>
                </a:lnTo>
                <a:lnTo>
                  <a:pt x="2516065" y="2584234"/>
                </a:lnTo>
                <a:lnTo>
                  <a:pt x="0" y="25842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6174197" y="2692717"/>
            <a:ext cx="2516065" cy="2584234"/>
          </a:xfrm>
          <a:custGeom>
            <a:avLst/>
            <a:gdLst>
              <a:gd name="connsiteX0" fmla="*/ 0 w 2516065"/>
              <a:gd name="connsiteY0" fmla="*/ 0 h 2584234"/>
              <a:gd name="connsiteX1" fmla="*/ 2516065 w 2516065"/>
              <a:gd name="connsiteY1" fmla="*/ 0 h 2584234"/>
              <a:gd name="connsiteX2" fmla="*/ 2516065 w 2516065"/>
              <a:gd name="connsiteY2" fmla="*/ 2584234 h 2584234"/>
              <a:gd name="connsiteX3" fmla="*/ 0 w 2516065"/>
              <a:gd name="connsiteY3" fmla="*/ 2584234 h 2584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6065" h="2584234">
                <a:moveTo>
                  <a:pt x="0" y="0"/>
                </a:moveTo>
                <a:lnTo>
                  <a:pt x="2516065" y="0"/>
                </a:lnTo>
                <a:lnTo>
                  <a:pt x="2516065" y="2584234"/>
                </a:lnTo>
                <a:lnTo>
                  <a:pt x="0" y="25842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8823055" y="2692717"/>
            <a:ext cx="2516065" cy="2584234"/>
          </a:xfrm>
          <a:custGeom>
            <a:avLst/>
            <a:gdLst>
              <a:gd name="connsiteX0" fmla="*/ 0 w 2516065"/>
              <a:gd name="connsiteY0" fmla="*/ 0 h 2584234"/>
              <a:gd name="connsiteX1" fmla="*/ 2516065 w 2516065"/>
              <a:gd name="connsiteY1" fmla="*/ 0 h 2584234"/>
              <a:gd name="connsiteX2" fmla="*/ 2516065 w 2516065"/>
              <a:gd name="connsiteY2" fmla="*/ 2584234 h 2584234"/>
              <a:gd name="connsiteX3" fmla="*/ 0 w 2516065"/>
              <a:gd name="connsiteY3" fmla="*/ 2584234 h 2584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6065" h="2584234">
                <a:moveTo>
                  <a:pt x="0" y="0"/>
                </a:moveTo>
                <a:lnTo>
                  <a:pt x="2516065" y="0"/>
                </a:lnTo>
                <a:lnTo>
                  <a:pt x="2516065" y="2584234"/>
                </a:lnTo>
                <a:lnTo>
                  <a:pt x="0" y="25842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5001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6157599" y="4530153"/>
            <a:ext cx="2592000" cy="1529849"/>
          </a:xfrm>
          <a:custGeom>
            <a:avLst/>
            <a:gdLst>
              <a:gd name="connsiteX0" fmla="*/ 0 w 2592000"/>
              <a:gd name="connsiteY0" fmla="*/ 0 h 1529849"/>
              <a:gd name="connsiteX1" fmla="*/ 2592000 w 2592000"/>
              <a:gd name="connsiteY1" fmla="*/ 0 h 1529849"/>
              <a:gd name="connsiteX2" fmla="*/ 2592000 w 2592000"/>
              <a:gd name="connsiteY2" fmla="*/ 1529849 h 1529849"/>
              <a:gd name="connsiteX3" fmla="*/ 0 w 2592000"/>
              <a:gd name="connsiteY3" fmla="*/ 1529849 h 152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2000" h="1529849">
                <a:moveTo>
                  <a:pt x="0" y="0"/>
                </a:moveTo>
                <a:lnTo>
                  <a:pt x="2592000" y="0"/>
                </a:lnTo>
                <a:lnTo>
                  <a:pt x="2592000" y="1529849"/>
                </a:lnTo>
                <a:lnTo>
                  <a:pt x="0" y="15298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3501150" y="4525334"/>
            <a:ext cx="2592000" cy="1529849"/>
          </a:xfrm>
          <a:custGeom>
            <a:avLst/>
            <a:gdLst>
              <a:gd name="connsiteX0" fmla="*/ 0 w 2592000"/>
              <a:gd name="connsiteY0" fmla="*/ 0 h 1529849"/>
              <a:gd name="connsiteX1" fmla="*/ 2592000 w 2592000"/>
              <a:gd name="connsiteY1" fmla="*/ 0 h 1529849"/>
              <a:gd name="connsiteX2" fmla="*/ 2592000 w 2592000"/>
              <a:gd name="connsiteY2" fmla="*/ 1529849 h 1529849"/>
              <a:gd name="connsiteX3" fmla="*/ 0 w 2592000"/>
              <a:gd name="connsiteY3" fmla="*/ 1529849 h 152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2000" h="1529849">
                <a:moveTo>
                  <a:pt x="0" y="0"/>
                </a:moveTo>
                <a:lnTo>
                  <a:pt x="2592000" y="0"/>
                </a:lnTo>
                <a:lnTo>
                  <a:pt x="2592000" y="1529849"/>
                </a:lnTo>
                <a:lnTo>
                  <a:pt x="0" y="15298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858769" y="4530153"/>
            <a:ext cx="2592000" cy="1529849"/>
          </a:xfrm>
          <a:custGeom>
            <a:avLst/>
            <a:gdLst>
              <a:gd name="connsiteX0" fmla="*/ 0 w 2592000"/>
              <a:gd name="connsiteY0" fmla="*/ 0 h 1529849"/>
              <a:gd name="connsiteX1" fmla="*/ 2592000 w 2592000"/>
              <a:gd name="connsiteY1" fmla="*/ 0 h 1529849"/>
              <a:gd name="connsiteX2" fmla="*/ 2592000 w 2592000"/>
              <a:gd name="connsiteY2" fmla="*/ 1529849 h 1529849"/>
              <a:gd name="connsiteX3" fmla="*/ 0 w 2592000"/>
              <a:gd name="connsiteY3" fmla="*/ 1529849 h 152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2000" h="1529849">
                <a:moveTo>
                  <a:pt x="0" y="0"/>
                </a:moveTo>
                <a:lnTo>
                  <a:pt x="2592000" y="0"/>
                </a:lnTo>
                <a:lnTo>
                  <a:pt x="2592000" y="1529849"/>
                </a:lnTo>
                <a:lnTo>
                  <a:pt x="0" y="15298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858769" y="1551927"/>
            <a:ext cx="7890830" cy="2896638"/>
          </a:xfrm>
          <a:custGeom>
            <a:avLst/>
            <a:gdLst>
              <a:gd name="connsiteX0" fmla="*/ 0 w 7890830"/>
              <a:gd name="connsiteY0" fmla="*/ 0 h 2896638"/>
              <a:gd name="connsiteX1" fmla="*/ 7890830 w 7890830"/>
              <a:gd name="connsiteY1" fmla="*/ 0 h 2896638"/>
              <a:gd name="connsiteX2" fmla="*/ 7890830 w 7890830"/>
              <a:gd name="connsiteY2" fmla="*/ 2896638 h 2896638"/>
              <a:gd name="connsiteX3" fmla="*/ 0 w 7890830"/>
              <a:gd name="connsiteY3" fmla="*/ 2896638 h 28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0830" h="2896638">
                <a:moveTo>
                  <a:pt x="0" y="0"/>
                </a:moveTo>
                <a:lnTo>
                  <a:pt x="7890830" y="0"/>
                </a:lnTo>
                <a:lnTo>
                  <a:pt x="7890830" y="2896638"/>
                </a:lnTo>
                <a:lnTo>
                  <a:pt x="0" y="28966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994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/>
          <p:cNvSpPr>
            <a:spLocks noGrp="1"/>
          </p:cNvSpPr>
          <p:nvPr>
            <p:ph type="pic" sz="quarter" idx="14"/>
          </p:nvPr>
        </p:nvSpPr>
        <p:spPr>
          <a:xfrm>
            <a:off x="9410508" y="1455861"/>
            <a:ext cx="2781492" cy="1978135"/>
          </a:xfrm>
          <a:custGeom>
            <a:avLst/>
            <a:gdLst>
              <a:gd name="connsiteX0" fmla="*/ 323556 w 2781492"/>
              <a:gd name="connsiteY0" fmla="*/ 0 h 1978135"/>
              <a:gd name="connsiteX1" fmla="*/ 2781492 w 2781492"/>
              <a:gd name="connsiteY1" fmla="*/ 0 h 1978135"/>
              <a:gd name="connsiteX2" fmla="*/ 2781492 w 2781492"/>
              <a:gd name="connsiteY2" fmla="*/ 1978135 h 1978135"/>
              <a:gd name="connsiteX3" fmla="*/ 323556 w 2781492"/>
              <a:gd name="connsiteY3" fmla="*/ 1978135 h 1978135"/>
              <a:gd name="connsiteX4" fmla="*/ 323556 w 2781492"/>
              <a:gd name="connsiteY4" fmla="*/ 1097859 h 1978135"/>
              <a:gd name="connsiteX5" fmla="*/ 0 w 2781492"/>
              <a:gd name="connsiteY5" fmla="*/ 989067 h 1978135"/>
              <a:gd name="connsiteX6" fmla="*/ 323556 w 2781492"/>
              <a:gd name="connsiteY6" fmla="*/ 880277 h 1978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1492" h="1978135">
                <a:moveTo>
                  <a:pt x="323556" y="0"/>
                </a:moveTo>
                <a:lnTo>
                  <a:pt x="2781492" y="0"/>
                </a:lnTo>
                <a:lnTo>
                  <a:pt x="2781492" y="1978135"/>
                </a:lnTo>
                <a:lnTo>
                  <a:pt x="323556" y="1978135"/>
                </a:lnTo>
                <a:lnTo>
                  <a:pt x="323556" y="1097859"/>
                </a:lnTo>
                <a:lnTo>
                  <a:pt x="0" y="989067"/>
                </a:lnTo>
                <a:lnTo>
                  <a:pt x="323556" y="8802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13"/>
          </p:nvPr>
        </p:nvSpPr>
        <p:spPr>
          <a:xfrm>
            <a:off x="7304065" y="3435692"/>
            <a:ext cx="2753556" cy="1978135"/>
          </a:xfrm>
          <a:custGeom>
            <a:avLst/>
            <a:gdLst>
              <a:gd name="connsiteX0" fmla="*/ 0 w 2753556"/>
              <a:gd name="connsiteY0" fmla="*/ 0 h 1978135"/>
              <a:gd name="connsiteX1" fmla="*/ 2430000 w 2753556"/>
              <a:gd name="connsiteY1" fmla="*/ 0 h 1978135"/>
              <a:gd name="connsiteX2" fmla="*/ 2430000 w 2753556"/>
              <a:gd name="connsiteY2" fmla="*/ 880277 h 1978135"/>
              <a:gd name="connsiteX3" fmla="*/ 2753556 w 2753556"/>
              <a:gd name="connsiteY3" fmla="*/ 989068 h 1978135"/>
              <a:gd name="connsiteX4" fmla="*/ 2430000 w 2753556"/>
              <a:gd name="connsiteY4" fmla="*/ 1097859 h 1978135"/>
              <a:gd name="connsiteX5" fmla="*/ 2430000 w 2753556"/>
              <a:gd name="connsiteY5" fmla="*/ 1978135 h 1978135"/>
              <a:gd name="connsiteX6" fmla="*/ 0 w 2753556"/>
              <a:gd name="connsiteY6" fmla="*/ 1978135 h 1978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53556" h="1978135">
                <a:moveTo>
                  <a:pt x="0" y="0"/>
                </a:moveTo>
                <a:lnTo>
                  <a:pt x="2430000" y="0"/>
                </a:lnTo>
                <a:lnTo>
                  <a:pt x="2430000" y="880277"/>
                </a:lnTo>
                <a:lnTo>
                  <a:pt x="2753556" y="989068"/>
                </a:lnTo>
                <a:lnTo>
                  <a:pt x="2430000" y="1097859"/>
                </a:lnTo>
                <a:lnTo>
                  <a:pt x="2430000" y="1978135"/>
                </a:lnTo>
                <a:lnTo>
                  <a:pt x="0" y="19781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2"/>
          </p:nvPr>
        </p:nvSpPr>
        <p:spPr>
          <a:xfrm>
            <a:off x="4932124" y="1455861"/>
            <a:ext cx="2371942" cy="2241526"/>
          </a:xfrm>
          <a:custGeom>
            <a:avLst/>
            <a:gdLst>
              <a:gd name="connsiteX0" fmla="*/ 0 w 2402066"/>
              <a:gd name="connsiteY0" fmla="*/ 0 h 2241526"/>
              <a:gd name="connsiteX1" fmla="*/ 2402066 w 2402066"/>
              <a:gd name="connsiteY1" fmla="*/ 0 h 2241526"/>
              <a:gd name="connsiteX2" fmla="*/ 2402066 w 2402066"/>
              <a:gd name="connsiteY2" fmla="*/ 1978135 h 2241526"/>
              <a:gd name="connsiteX3" fmla="*/ 1320709 w 2402066"/>
              <a:gd name="connsiteY3" fmla="*/ 1978135 h 2241526"/>
              <a:gd name="connsiteX4" fmla="*/ 1187066 w 2402066"/>
              <a:gd name="connsiteY4" fmla="*/ 2241526 h 2241526"/>
              <a:gd name="connsiteX5" fmla="*/ 1053423 w 2402066"/>
              <a:gd name="connsiteY5" fmla="*/ 1978135 h 2241526"/>
              <a:gd name="connsiteX6" fmla="*/ 0 w 2402066"/>
              <a:gd name="connsiteY6" fmla="*/ 1978135 h 2241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02066" h="2241526">
                <a:moveTo>
                  <a:pt x="0" y="0"/>
                </a:moveTo>
                <a:lnTo>
                  <a:pt x="2402066" y="0"/>
                </a:lnTo>
                <a:lnTo>
                  <a:pt x="2402066" y="1978135"/>
                </a:lnTo>
                <a:lnTo>
                  <a:pt x="1320709" y="1978135"/>
                </a:lnTo>
                <a:lnTo>
                  <a:pt x="1187066" y="2241526"/>
                </a:lnTo>
                <a:lnTo>
                  <a:pt x="1053423" y="1978135"/>
                </a:lnTo>
                <a:lnTo>
                  <a:pt x="0" y="19781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2177143" y="3433996"/>
            <a:ext cx="2732438" cy="1979831"/>
          </a:xfrm>
          <a:custGeom>
            <a:avLst/>
            <a:gdLst>
              <a:gd name="connsiteX0" fmla="*/ 321076 w 2732438"/>
              <a:gd name="connsiteY0" fmla="*/ 880277 h 1978135"/>
              <a:gd name="connsiteX1" fmla="*/ 321076 w 2732438"/>
              <a:gd name="connsiteY1" fmla="*/ 1097860 h 1978135"/>
              <a:gd name="connsiteX2" fmla="*/ 0 w 2732438"/>
              <a:gd name="connsiteY2" fmla="*/ 989068 h 1978135"/>
              <a:gd name="connsiteX3" fmla="*/ 321078 w 2732438"/>
              <a:gd name="connsiteY3" fmla="*/ 0 h 1978135"/>
              <a:gd name="connsiteX4" fmla="*/ 2732438 w 2732438"/>
              <a:gd name="connsiteY4" fmla="*/ 0 h 1978135"/>
              <a:gd name="connsiteX5" fmla="*/ 2732438 w 2732438"/>
              <a:gd name="connsiteY5" fmla="*/ 1978135 h 1978135"/>
              <a:gd name="connsiteX6" fmla="*/ 321078 w 2732438"/>
              <a:gd name="connsiteY6" fmla="*/ 1978135 h 1978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2438" h="1978135">
                <a:moveTo>
                  <a:pt x="321076" y="880277"/>
                </a:moveTo>
                <a:lnTo>
                  <a:pt x="321076" y="1097860"/>
                </a:lnTo>
                <a:lnTo>
                  <a:pt x="0" y="989068"/>
                </a:lnTo>
                <a:close/>
                <a:moveTo>
                  <a:pt x="321078" y="0"/>
                </a:moveTo>
                <a:lnTo>
                  <a:pt x="2732438" y="0"/>
                </a:lnTo>
                <a:lnTo>
                  <a:pt x="2732438" y="1978135"/>
                </a:lnTo>
                <a:lnTo>
                  <a:pt x="321078" y="19781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/>
          </p:nvPr>
        </p:nvSpPr>
        <p:spPr>
          <a:xfrm>
            <a:off x="3114" y="1455861"/>
            <a:ext cx="2822567" cy="1978135"/>
          </a:xfrm>
          <a:custGeom>
            <a:avLst/>
            <a:gdLst>
              <a:gd name="connsiteX0" fmla="*/ 0 w 2822567"/>
              <a:gd name="connsiteY0" fmla="*/ 0 h 1978135"/>
              <a:gd name="connsiteX1" fmla="*/ 2481729 w 2822567"/>
              <a:gd name="connsiteY1" fmla="*/ 0 h 1978135"/>
              <a:gd name="connsiteX2" fmla="*/ 2481729 w 2822567"/>
              <a:gd name="connsiteY2" fmla="*/ 880277 h 1978135"/>
              <a:gd name="connsiteX3" fmla="*/ 2822567 w 2822567"/>
              <a:gd name="connsiteY3" fmla="*/ 989069 h 1978135"/>
              <a:gd name="connsiteX4" fmla="*/ 2481729 w 2822567"/>
              <a:gd name="connsiteY4" fmla="*/ 1097859 h 1978135"/>
              <a:gd name="connsiteX5" fmla="*/ 2481729 w 2822567"/>
              <a:gd name="connsiteY5" fmla="*/ 1978135 h 1978135"/>
              <a:gd name="connsiteX6" fmla="*/ 0 w 2822567"/>
              <a:gd name="connsiteY6" fmla="*/ 1978135 h 1978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22567" h="1978135">
                <a:moveTo>
                  <a:pt x="0" y="0"/>
                </a:moveTo>
                <a:lnTo>
                  <a:pt x="2481729" y="0"/>
                </a:lnTo>
                <a:lnTo>
                  <a:pt x="2481729" y="880277"/>
                </a:lnTo>
                <a:lnTo>
                  <a:pt x="2822567" y="989069"/>
                </a:lnTo>
                <a:lnTo>
                  <a:pt x="2481729" y="1097859"/>
                </a:lnTo>
                <a:lnTo>
                  <a:pt x="2481729" y="1978135"/>
                </a:lnTo>
                <a:lnTo>
                  <a:pt x="0" y="19781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2595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0"/>
          </p:nvPr>
        </p:nvSpPr>
        <p:spPr>
          <a:xfrm>
            <a:off x="0" y="-26987"/>
            <a:ext cx="1723643" cy="1701708"/>
          </a:xfrm>
          <a:custGeom>
            <a:avLst/>
            <a:gdLst>
              <a:gd name="connsiteX0" fmla="*/ 0 w 1750492"/>
              <a:gd name="connsiteY0" fmla="*/ 0 h 1748336"/>
              <a:gd name="connsiteX1" fmla="*/ 1750492 w 1750492"/>
              <a:gd name="connsiteY1" fmla="*/ 0 h 1748336"/>
              <a:gd name="connsiteX2" fmla="*/ 1750492 w 1750492"/>
              <a:gd name="connsiteY2" fmla="*/ 1748336 h 1748336"/>
              <a:gd name="connsiteX3" fmla="*/ 0 w 1750492"/>
              <a:gd name="connsiteY3" fmla="*/ 1748336 h 174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492" h="1748336">
                <a:moveTo>
                  <a:pt x="0" y="0"/>
                </a:moveTo>
                <a:lnTo>
                  <a:pt x="1750492" y="0"/>
                </a:lnTo>
                <a:lnTo>
                  <a:pt x="1750492" y="1748336"/>
                </a:lnTo>
                <a:lnTo>
                  <a:pt x="0" y="1748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3492318" y="-27961"/>
            <a:ext cx="1714128" cy="1701708"/>
          </a:xfrm>
          <a:custGeom>
            <a:avLst/>
            <a:gdLst>
              <a:gd name="connsiteX0" fmla="*/ 0 w 1750492"/>
              <a:gd name="connsiteY0" fmla="*/ 0 h 1748336"/>
              <a:gd name="connsiteX1" fmla="*/ 1750492 w 1750492"/>
              <a:gd name="connsiteY1" fmla="*/ 0 h 1748336"/>
              <a:gd name="connsiteX2" fmla="*/ 1750492 w 1750492"/>
              <a:gd name="connsiteY2" fmla="*/ 1748336 h 1748336"/>
              <a:gd name="connsiteX3" fmla="*/ 0 w 1750492"/>
              <a:gd name="connsiteY3" fmla="*/ 1748336 h 174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492" h="1748336">
                <a:moveTo>
                  <a:pt x="0" y="0"/>
                </a:moveTo>
                <a:lnTo>
                  <a:pt x="1750492" y="0"/>
                </a:lnTo>
                <a:lnTo>
                  <a:pt x="1750492" y="1748336"/>
                </a:lnTo>
                <a:lnTo>
                  <a:pt x="0" y="1748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2"/>
          </p:nvPr>
        </p:nvSpPr>
        <p:spPr>
          <a:xfrm>
            <a:off x="6975120" y="-29028"/>
            <a:ext cx="1729933" cy="1701708"/>
          </a:xfrm>
          <a:custGeom>
            <a:avLst/>
            <a:gdLst>
              <a:gd name="connsiteX0" fmla="*/ 0 w 1750492"/>
              <a:gd name="connsiteY0" fmla="*/ 0 h 1748336"/>
              <a:gd name="connsiteX1" fmla="*/ 1750492 w 1750492"/>
              <a:gd name="connsiteY1" fmla="*/ 0 h 1748336"/>
              <a:gd name="connsiteX2" fmla="*/ 1750492 w 1750492"/>
              <a:gd name="connsiteY2" fmla="*/ 1748336 h 1748336"/>
              <a:gd name="connsiteX3" fmla="*/ 0 w 1750492"/>
              <a:gd name="connsiteY3" fmla="*/ 1748336 h 174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492" h="1748336">
                <a:moveTo>
                  <a:pt x="0" y="0"/>
                </a:moveTo>
                <a:lnTo>
                  <a:pt x="1750492" y="0"/>
                </a:lnTo>
                <a:lnTo>
                  <a:pt x="1750492" y="1748336"/>
                </a:lnTo>
                <a:lnTo>
                  <a:pt x="0" y="1748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10429140" y="-29028"/>
            <a:ext cx="1750492" cy="1701708"/>
          </a:xfrm>
          <a:custGeom>
            <a:avLst/>
            <a:gdLst>
              <a:gd name="connsiteX0" fmla="*/ 0 w 1750492"/>
              <a:gd name="connsiteY0" fmla="*/ 0 h 1748336"/>
              <a:gd name="connsiteX1" fmla="*/ 1750492 w 1750492"/>
              <a:gd name="connsiteY1" fmla="*/ 0 h 1748336"/>
              <a:gd name="connsiteX2" fmla="*/ 1750492 w 1750492"/>
              <a:gd name="connsiteY2" fmla="*/ 1748336 h 1748336"/>
              <a:gd name="connsiteX3" fmla="*/ 0 w 1750492"/>
              <a:gd name="connsiteY3" fmla="*/ 1748336 h 174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492" h="1748336">
                <a:moveTo>
                  <a:pt x="0" y="0"/>
                </a:moveTo>
                <a:lnTo>
                  <a:pt x="1750492" y="0"/>
                </a:lnTo>
                <a:lnTo>
                  <a:pt x="1750492" y="1748336"/>
                </a:lnTo>
                <a:lnTo>
                  <a:pt x="0" y="1748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4"/>
          </p:nvPr>
        </p:nvSpPr>
        <p:spPr>
          <a:xfrm>
            <a:off x="1723643" y="1688962"/>
            <a:ext cx="1750492" cy="1748336"/>
          </a:xfrm>
          <a:custGeom>
            <a:avLst/>
            <a:gdLst>
              <a:gd name="connsiteX0" fmla="*/ 0 w 1750492"/>
              <a:gd name="connsiteY0" fmla="*/ 0 h 1748336"/>
              <a:gd name="connsiteX1" fmla="*/ 1750492 w 1750492"/>
              <a:gd name="connsiteY1" fmla="*/ 0 h 1748336"/>
              <a:gd name="connsiteX2" fmla="*/ 1750492 w 1750492"/>
              <a:gd name="connsiteY2" fmla="*/ 1748336 h 1748336"/>
              <a:gd name="connsiteX3" fmla="*/ 0 w 1750492"/>
              <a:gd name="connsiteY3" fmla="*/ 1748336 h 174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492" h="1748336">
                <a:moveTo>
                  <a:pt x="0" y="0"/>
                </a:moveTo>
                <a:lnTo>
                  <a:pt x="1750492" y="0"/>
                </a:lnTo>
                <a:lnTo>
                  <a:pt x="1750492" y="1748336"/>
                </a:lnTo>
                <a:lnTo>
                  <a:pt x="0" y="1748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5216625" y="1688962"/>
            <a:ext cx="1750492" cy="1748336"/>
          </a:xfrm>
          <a:custGeom>
            <a:avLst/>
            <a:gdLst>
              <a:gd name="connsiteX0" fmla="*/ 0 w 1750492"/>
              <a:gd name="connsiteY0" fmla="*/ 0 h 1748336"/>
              <a:gd name="connsiteX1" fmla="*/ 1750492 w 1750492"/>
              <a:gd name="connsiteY1" fmla="*/ 0 h 1748336"/>
              <a:gd name="connsiteX2" fmla="*/ 1750492 w 1750492"/>
              <a:gd name="connsiteY2" fmla="*/ 1748336 h 1748336"/>
              <a:gd name="connsiteX3" fmla="*/ 0 w 1750492"/>
              <a:gd name="connsiteY3" fmla="*/ 1748336 h 174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492" h="1748336">
                <a:moveTo>
                  <a:pt x="0" y="0"/>
                </a:moveTo>
                <a:lnTo>
                  <a:pt x="1750492" y="0"/>
                </a:lnTo>
                <a:lnTo>
                  <a:pt x="1750492" y="1748336"/>
                </a:lnTo>
                <a:lnTo>
                  <a:pt x="0" y="1748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6"/>
          </p:nvPr>
        </p:nvSpPr>
        <p:spPr>
          <a:xfrm>
            <a:off x="8713275" y="1688962"/>
            <a:ext cx="1715865" cy="1748336"/>
          </a:xfrm>
          <a:custGeom>
            <a:avLst/>
            <a:gdLst>
              <a:gd name="connsiteX0" fmla="*/ 0 w 1750492"/>
              <a:gd name="connsiteY0" fmla="*/ 0 h 1748336"/>
              <a:gd name="connsiteX1" fmla="*/ 1750492 w 1750492"/>
              <a:gd name="connsiteY1" fmla="*/ 0 h 1748336"/>
              <a:gd name="connsiteX2" fmla="*/ 1750492 w 1750492"/>
              <a:gd name="connsiteY2" fmla="*/ 1748336 h 1748336"/>
              <a:gd name="connsiteX3" fmla="*/ 0 w 1750492"/>
              <a:gd name="connsiteY3" fmla="*/ 1748336 h 174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492" h="1748336">
                <a:moveTo>
                  <a:pt x="0" y="0"/>
                </a:moveTo>
                <a:lnTo>
                  <a:pt x="1750492" y="0"/>
                </a:lnTo>
                <a:lnTo>
                  <a:pt x="1750492" y="1748336"/>
                </a:lnTo>
                <a:lnTo>
                  <a:pt x="0" y="1748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7"/>
          </p:nvPr>
        </p:nvSpPr>
        <p:spPr>
          <a:xfrm>
            <a:off x="-8003" y="3439339"/>
            <a:ext cx="1723643" cy="1701708"/>
          </a:xfrm>
          <a:custGeom>
            <a:avLst/>
            <a:gdLst>
              <a:gd name="connsiteX0" fmla="*/ 0 w 1750492"/>
              <a:gd name="connsiteY0" fmla="*/ 0 h 1748336"/>
              <a:gd name="connsiteX1" fmla="*/ 1750492 w 1750492"/>
              <a:gd name="connsiteY1" fmla="*/ 0 h 1748336"/>
              <a:gd name="connsiteX2" fmla="*/ 1750492 w 1750492"/>
              <a:gd name="connsiteY2" fmla="*/ 1748336 h 1748336"/>
              <a:gd name="connsiteX3" fmla="*/ 0 w 1750492"/>
              <a:gd name="connsiteY3" fmla="*/ 1748336 h 174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492" h="1748336">
                <a:moveTo>
                  <a:pt x="0" y="0"/>
                </a:moveTo>
                <a:lnTo>
                  <a:pt x="1750492" y="0"/>
                </a:lnTo>
                <a:lnTo>
                  <a:pt x="1750492" y="1748336"/>
                </a:lnTo>
                <a:lnTo>
                  <a:pt x="0" y="1748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8"/>
          </p:nvPr>
        </p:nvSpPr>
        <p:spPr>
          <a:xfrm>
            <a:off x="3484315" y="3438365"/>
            <a:ext cx="1714128" cy="1701708"/>
          </a:xfrm>
          <a:custGeom>
            <a:avLst/>
            <a:gdLst>
              <a:gd name="connsiteX0" fmla="*/ 0 w 1750492"/>
              <a:gd name="connsiteY0" fmla="*/ 0 h 1748336"/>
              <a:gd name="connsiteX1" fmla="*/ 1750492 w 1750492"/>
              <a:gd name="connsiteY1" fmla="*/ 0 h 1748336"/>
              <a:gd name="connsiteX2" fmla="*/ 1750492 w 1750492"/>
              <a:gd name="connsiteY2" fmla="*/ 1748336 h 1748336"/>
              <a:gd name="connsiteX3" fmla="*/ 0 w 1750492"/>
              <a:gd name="connsiteY3" fmla="*/ 1748336 h 174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492" h="1748336">
                <a:moveTo>
                  <a:pt x="0" y="0"/>
                </a:moveTo>
                <a:lnTo>
                  <a:pt x="1750492" y="0"/>
                </a:lnTo>
                <a:lnTo>
                  <a:pt x="1750492" y="1748336"/>
                </a:lnTo>
                <a:lnTo>
                  <a:pt x="0" y="1748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9"/>
          </p:nvPr>
        </p:nvSpPr>
        <p:spPr>
          <a:xfrm>
            <a:off x="6967117" y="3437298"/>
            <a:ext cx="1729933" cy="1701708"/>
          </a:xfrm>
          <a:custGeom>
            <a:avLst/>
            <a:gdLst>
              <a:gd name="connsiteX0" fmla="*/ 0 w 1750492"/>
              <a:gd name="connsiteY0" fmla="*/ 0 h 1748336"/>
              <a:gd name="connsiteX1" fmla="*/ 1750492 w 1750492"/>
              <a:gd name="connsiteY1" fmla="*/ 0 h 1748336"/>
              <a:gd name="connsiteX2" fmla="*/ 1750492 w 1750492"/>
              <a:gd name="connsiteY2" fmla="*/ 1748336 h 1748336"/>
              <a:gd name="connsiteX3" fmla="*/ 0 w 1750492"/>
              <a:gd name="connsiteY3" fmla="*/ 1748336 h 174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492" h="1748336">
                <a:moveTo>
                  <a:pt x="0" y="0"/>
                </a:moveTo>
                <a:lnTo>
                  <a:pt x="1750492" y="0"/>
                </a:lnTo>
                <a:lnTo>
                  <a:pt x="1750492" y="1748336"/>
                </a:lnTo>
                <a:lnTo>
                  <a:pt x="0" y="1748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20"/>
          </p:nvPr>
        </p:nvSpPr>
        <p:spPr>
          <a:xfrm>
            <a:off x="10421137" y="3437298"/>
            <a:ext cx="1750492" cy="1701708"/>
          </a:xfrm>
          <a:custGeom>
            <a:avLst/>
            <a:gdLst>
              <a:gd name="connsiteX0" fmla="*/ 0 w 1750492"/>
              <a:gd name="connsiteY0" fmla="*/ 0 h 1748336"/>
              <a:gd name="connsiteX1" fmla="*/ 1750492 w 1750492"/>
              <a:gd name="connsiteY1" fmla="*/ 0 h 1748336"/>
              <a:gd name="connsiteX2" fmla="*/ 1750492 w 1750492"/>
              <a:gd name="connsiteY2" fmla="*/ 1748336 h 1748336"/>
              <a:gd name="connsiteX3" fmla="*/ 0 w 1750492"/>
              <a:gd name="connsiteY3" fmla="*/ 1748336 h 174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492" h="1748336">
                <a:moveTo>
                  <a:pt x="0" y="0"/>
                </a:moveTo>
                <a:lnTo>
                  <a:pt x="1750492" y="0"/>
                </a:lnTo>
                <a:lnTo>
                  <a:pt x="1750492" y="1748336"/>
                </a:lnTo>
                <a:lnTo>
                  <a:pt x="0" y="1748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21"/>
          </p:nvPr>
        </p:nvSpPr>
        <p:spPr>
          <a:xfrm>
            <a:off x="1715640" y="5155288"/>
            <a:ext cx="1750492" cy="1748336"/>
          </a:xfrm>
          <a:custGeom>
            <a:avLst/>
            <a:gdLst>
              <a:gd name="connsiteX0" fmla="*/ 0 w 1750492"/>
              <a:gd name="connsiteY0" fmla="*/ 0 h 1748336"/>
              <a:gd name="connsiteX1" fmla="*/ 1750492 w 1750492"/>
              <a:gd name="connsiteY1" fmla="*/ 0 h 1748336"/>
              <a:gd name="connsiteX2" fmla="*/ 1750492 w 1750492"/>
              <a:gd name="connsiteY2" fmla="*/ 1748336 h 1748336"/>
              <a:gd name="connsiteX3" fmla="*/ 0 w 1750492"/>
              <a:gd name="connsiteY3" fmla="*/ 1748336 h 174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492" h="1748336">
                <a:moveTo>
                  <a:pt x="0" y="0"/>
                </a:moveTo>
                <a:lnTo>
                  <a:pt x="1750492" y="0"/>
                </a:lnTo>
                <a:lnTo>
                  <a:pt x="1750492" y="1748336"/>
                </a:lnTo>
                <a:lnTo>
                  <a:pt x="0" y="1748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5208622" y="5155288"/>
            <a:ext cx="1750492" cy="1748336"/>
          </a:xfrm>
          <a:custGeom>
            <a:avLst/>
            <a:gdLst>
              <a:gd name="connsiteX0" fmla="*/ 0 w 1750492"/>
              <a:gd name="connsiteY0" fmla="*/ 0 h 1748336"/>
              <a:gd name="connsiteX1" fmla="*/ 1750492 w 1750492"/>
              <a:gd name="connsiteY1" fmla="*/ 0 h 1748336"/>
              <a:gd name="connsiteX2" fmla="*/ 1750492 w 1750492"/>
              <a:gd name="connsiteY2" fmla="*/ 1748336 h 1748336"/>
              <a:gd name="connsiteX3" fmla="*/ 0 w 1750492"/>
              <a:gd name="connsiteY3" fmla="*/ 1748336 h 174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492" h="1748336">
                <a:moveTo>
                  <a:pt x="0" y="0"/>
                </a:moveTo>
                <a:lnTo>
                  <a:pt x="1750492" y="0"/>
                </a:lnTo>
                <a:lnTo>
                  <a:pt x="1750492" y="1748336"/>
                </a:lnTo>
                <a:lnTo>
                  <a:pt x="0" y="1748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23"/>
          </p:nvPr>
        </p:nvSpPr>
        <p:spPr>
          <a:xfrm>
            <a:off x="8705272" y="5155288"/>
            <a:ext cx="1715865" cy="1748336"/>
          </a:xfrm>
          <a:custGeom>
            <a:avLst/>
            <a:gdLst>
              <a:gd name="connsiteX0" fmla="*/ 0 w 1750492"/>
              <a:gd name="connsiteY0" fmla="*/ 0 h 1748336"/>
              <a:gd name="connsiteX1" fmla="*/ 1750492 w 1750492"/>
              <a:gd name="connsiteY1" fmla="*/ 0 h 1748336"/>
              <a:gd name="connsiteX2" fmla="*/ 1750492 w 1750492"/>
              <a:gd name="connsiteY2" fmla="*/ 1748336 h 1748336"/>
              <a:gd name="connsiteX3" fmla="*/ 0 w 1750492"/>
              <a:gd name="connsiteY3" fmla="*/ 1748336 h 174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492" h="1748336">
                <a:moveTo>
                  <a:pt x="0" y="0"/>
                </a:moveTo>
                <a:lnTo>
                  <a:pt x="1750492" y="0"/>
                </a:lnTo>
                <a:lnTo>
                  <a:pt x="1750492" y="1748336"/>
                </a:lnTo>
                <a:lnTo>
                  <a:pt x="0" y="1748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1095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6"/>
          </p:nvPr>
        </p:nvSpPr>
        <p:spPr>
          <a:xfrm>
            <a:off x="9071035" y="5157179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5"/>
          </p:nvPr>
        </p:nvSpPr>
        <p:spPr>
          <a:xfrm>
            <a:off x="6651874" y="5157179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4232713" y="5157179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794707" y="5157179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7852623" y="3887619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3016129" y="3887619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5422503" y="2618060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2830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1"/>
          </p:nvPr>
        </p:nvSpPr>
        <p:spPr>
          <a:xfrm>
            <a:off x="1803002" y="2306719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2"/>
          </p:nvPr>
        </p:nvSpPr>
        <p:spPr>
          <a:xfrm>
            <a:off x="4222915" y="614209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4222915" y="2306719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4"/>
          </p:nvPr>
        </p:nvSpPr>
        <p:spPr>
          <a:xfrm>
            <a:off x="6642827" y="614209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5"/>
          </p:nvPr>
        </p:nvSpPr>
        <p:spPr>
          <a:xfrm>
            <a:off x="6642827" y="2306719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16"/>
          </p:nvPr>
        </p:nvSpPr>
        <p:spPr>
          <a:xfrm>
            <a:off x="9071035" y="616277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7"/>
          </p:nvPr>
        </p:nvSpPr>
        <p:spPr>
          <a:xfrm>
            <a:off x="9071035" y="2308787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8"/>
          </p:nvPr>
        </p:nvSpPr>
        <p:spPr>
          <a:xfrm>
            <a:off x="4227741" y="3984312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2" name="Picture Placeholder 31"/>
          <p:cNvSpPr>
            <a:spLocks noGrp="1"/>
          </p:cNvSpPr>
          <p:nvPr>
            <p:ph type="pic" sz="quarter" idx="19"/>
          </p:nvPr>
        </p:nvSpPr>
        <p:spPr>
          <a:xfrm>
            <a:off x="6647653" y="3984312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1803002" y="614209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17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376000" y="1657039"/>
            <a:ext cx="1440000" cy="1440000"/>
          </a:xfrm>
          <a:custGeom>
            <a:avLst/>
            <a:gdLst>
              <a:gd name="connsiteX0" fmla="*/ 720000 w 1440000"/>
              <a:gd name="connsiteY0" fmla="*/ 0 h 1440000"/>
              <a:gd name="connsiteX1" fmla="*/ 1440000 w 1440000"/>
              <a:gd name="connsiteY1" fmla="*/ 720000 h 1440000"/>
              <a:gd name="connsiteX2" fmla="*/ 720000 w 1440000"/>
              <a:gd name="connsiteY2" fmla="*/ 1440000 h 1440000"/>
              <a:gd name="connsiteX3" fmla="*/ 0 w 1440000"/>
              <a:gd name="connsiteY3" fmla="*/ 720000 h 1440000"/>
              <a:gd name="connsiteX4" fmla="*/ 720000 w 1440000"/>
              <a:gd name="connsiteY4" fmla="*/ 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000" h="1440000">
                <a:moveTo>
                  <a:pt x="720000" y="0"/>
                </a:moveTo>
                <a:cubicBezTo>
                  <a:pt x="1117645" y="0"/>
                  <a:pt x="1440000" y="322355"/>
                  <a:pt x="1440000" y="720000"/>
                </a:cubicBezTo>
                <a:cubicBezTo>
                  <a:pt x="1440000" y="1117645"/>
                  <a:pt x="1117645" y="1440000"/>
                  <a:pt x="720000" y="1440000"/>
                </a:cubicBezTo>
                <a:cubicBezTo>
                  <a:pt x="322355" y="1440000"/>
                  <a:pt x="0" y="1117645"/>
                  <a:pt x="0" y="720000"/>
                </a:cubicBezTo>
                <a:cubicBezTo>
                  <a:pt x="0" y="322355"/>
                  <a:pt x="322355" y="0"/>
                  <a:pt x="72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771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33829" y="638629"/>
            <a:ext cx="4209142" cy="6219371"/>
          </a:xfrm>
          <a:custGeom>
            <a:avLst/>
            <a:gdLst>
              <a:gd name="connsiteX0" fmla="*/ 0 w 4209142"/>
              <a:gd name="connsiteY0" fmla="*/ 0 h 6219371"/>
              <a:gd name="connsiteX1" fmla="*/ 4209142 w 4209142"/>
              <a:gd name="connsiteY1" fmla="*/ 0 h 6219371"/>
              <a:gd name="connsiteX2" fmla="*/ 4209142 w 4209142"/>
              <a:gd name="connsiteY2" fmla="*/ 6219371 h 6219371"/>
              <a:gd name="connsiteX3" fmla="*/ 0 w 4209142"/>
              <a:gd name="connsiteY3" fmla="*/ 6219371 h 6219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9142" h="6219371">
                <a:moveTo>
                  <a:pt x="0" y="0"/>
                </a:moveTo>
                <a:lnTo>
                  <a:pt x="4209142" y="0"/>
                </a:lnTo>
                <a:lnTo>
                  <a:pt x="4209142" y="6219371"/>
                </a:lnTo>
                <a:lnTo>
                  <a:pt x="0" y="62193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6091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2387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827088" y="1549400"/>
            <a:ext cx="10452100" cy="38528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419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850443" y="1718448"/>
            <a:ext cx="3240000" cy="3240000"/>
          </a:xfrm>
          <a:custGeom>
            <a:avLst/>
            <a:gdLst>
              <a:gd name="connsiteX0" fmla="*/ 1620000 w 3240000"/>
              <a:gd name="connsiteY0" fmla="*/ 0 h 3240000"/>
              <a:gd name="connsiteX1" fmla="*/ 3240000 w 3240000"/>
              <a:gd name="connsiteY1" fmla="*/ 1620000 h 3240000"/>
              <a:gd name="connsiteX2" fmla="*/ 1620000 w 3240000"/>
              <a:gd name="connsiteY2" fmla="*/ 3240000 h 3240000"/>
              <a:gd name="connsiteX3" fmla="*/ 0 w 3240000"/>
              <a:gd name="connsiteY3" fmla="*/ 1620000 h 3240000"/>
              <a:gd name="connsiteX4" fmla="*/ 1620000 w 3240000"/>
              <a:gd name="connsiteY4" fmla="*/ 0 h 32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0000" h="3240000"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27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6561815" y="1718448"/>
            <a:ext cx="2160000" cy="2160000"/>
          </a:xfrm>
          <a:custGeom>
            <a:avLst/>
            <a:gdLst>
              <a:gd name="connsiteX0" fmla="*/ 1080000 w 2160000"/>
              <a:gd name="connsiteY0" fmla="*/ 0 h 2160000"/>
              <a:gd name="connsiteX1" fmla="*/ 2160000 w 2160000"/>
              <a:gd name="connsiteY1" fmla="*/ 1080000 h 2160000"/>
              <a:gd name="connsiteX2" fmla="*/ 1080000 w 2160000"/>
              <a:gd name="connsiteY2" fmla="*/ 2160000 h 2160000"/>
              <a:gd name="connsiteX3" fmla="*/ 0 w 2160000"/>
              <a:gd name="connsiteY3" fmla="*/ 1080000 h 2160000"/>
              <a:gd name="connsiteX4" fmla="*/ 1080000 w 2160000"/>
              <a:gd name="connsiteY4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676468"/>
                  <a:pt x="1676468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850443" y="1718448"/>
            <a:ext cx="2160000" cy="2160000"/>
          </a:xfrm>
          <a:custGeom>
            <a:avLst/>
            <a:gdLst>
              <a:gd name="connsiteX0" fmla="*/ 1080000 w 2160000"/>
              <a:gd name="connsiteY0" fmla="*/ 0 h 2160000"/>
              <a:gd name="connsiteX1" fmla="*/ 2160000 w 2160000"/>
              <a:gd name="connsiteY1" fmla="*/ 1080000 h 2160000"/>
              <a:gd name="connsiteX2" fmla="*/ 1080000 w 2160000"/>
              <a:gd name="connsiteY2" fmla="*/ 2160000 h 2160000"/>
              <a:gd name="connsiteX3" fmla="*/ 0 w 2160000"/>
              <a:gd name="connsiteY3" fmla="*/ 1080000 h 2160000"/>
              <a:gd name="connsiteX4" fmla="*/ 1080000 w 2160000"/>
              <a:gd name="connsiteY4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676468"/>
                  <a:pt x="1676468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379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405621" y="3791448"/>
            <a:ext cx="1260000" cy="1260000"/>
          </a:xfrm>
          <a:custGeom>
            <a:avLst/>
            <a:gdLst>
              <a:gd name="connsiteX0" fmla="*/ 630000 w 1260000"/>
              <a:gd name="connsiteY0" fmla="*/ 0 h 1260000"/>
              <a:gd name="connsiteX1" fmla="*/ 1260000 w 1260000"/>
              <a:gd name="connsiteY1" fmla="*/ 630000 h 1260000"/>
              <a:gd name="connsiteX2" fmla="*/ 630000 w 1260000"/>
              <a:gd name="connsiteY2" fmla="*/ 1260000 h 1260000"/>
              <a:gd name="connsiteX3" fmla="*/ 0 w 1260000"/>
              <a:gd name="connsiteY3" fmla="*/ 630000 h 1260000"/>
              <a:gd name="connsiteX4" fmla="*/ 630000 w 1260000"/>
              <a:gd name="connsiteY4" fmla="*/ 0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000" h="1260000">
                <a:moveTo>
                  <a:pt x="630000" y="0"/>
                </a:moveTo>
                <a:cubicBezTo>
                  <a:pt x="977939" y="0"/>
                  <a:pt x="1260000" y="282061"/>
                  <a:pt x="1260000" y="630000"/>
                </a:cubicBezTo>
                <a:cubicBezTo>
                  <a:pt x="1260000" y="977939"/>
                  <a:pt x="977939" y="1260000"/>
                  <a:pt x="630000" y="1260000"/>
                </a:cubicBezTo>
                <a:cubicBezTo>
                  <a:pt x="282061" y="1260000"/>
                  <a:pt x="0" y="977939"/>
                  <a:pt x="0" y="630000"/>
                </a:cubicBezTo>
                <a:cubicBezTo>
                  <a:pt x="0" y="282061"/>
                  <a:pt x="282061" y="0"/>
                  <a:pt x="630000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6405621" y="1715595"/>
            <a:ext cx="1260000" cy="1260000"/>
          </a:xfrm>
          <a:custGeom>
            <a:avLst/>
            <a:gdLst>
              <a:gd name="connsiteX0" fmla="*/ 630000 w 1260000"/>
              <a:gd name="connsiteY0" fmla="*/ 0 h 1260000"/>
              <a:gd name="connsiteX1" fmla="*/ 1260000 w 1260000"/>
              <a:gd name="connsiteY1" fmla="*/ 630000 h 1260000"/>
              <a:gd name="connsiteX2" fmla="*/ 630000 w 1260000"/>
              <a:gd name="connsiteY2" fmla="*/ 1260000 h 1260000"/>
              <a:gd name="connsiteX3" fmla="*/ 0 w 1260000"/>
              <a:gd name="connsiteY3" fmla="*/ 630000 h 1260000"/>
              <a:gd name="connsiteX4" fmla="*/ 630000 w 1260000"/>
              <a:gd name="connsiteY4" fmla="*/ 0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000" h="1260000">
                <a:moveTo>
                  <a:pt x="630000" y="0"/>
                </a:moveTo>
                <a:cubicBezTo>
                  <a:pt x="977939" y="0"/>
                  <a:pt x="1260000" y="282061"/>
                  <a:pt x="1260000" y="630000"/>
                </a:cubicBezTo>
                <a:cubicBezTo>
                  <a:pt x="1260000" y="977939"/>
                  <a:pt x="977939" y="1260000"/>
                  <a:pt x="630000" y="1260000"/>
                </a:cubicBezTo>
                <a:cubicBezTo>
                  <a:pt x="282061" y="1260000"/>
                  <a:pt x="0" y="977939"/>
                  <a:pt x="0" y="630000"/>
                </a:cubicBezTo>
                <a:cubicBezTo>
                  <a:pt x="0" y="282061"/>
                  <a:pt x="282061" y="0"/>
                  <a:pt x="630000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851005" y="3791448"/>
            <a:ext cx="1260000" cy="1260000"/>
          </a:xfrm>
          <a:custGeom>
            <a:avLst/>
            <a:gdLst>
              <a:gd name="connsiteX0" fmla="*/ 630000 w 1260000"/>
              <a:gd name="connsiteY0" fmla="*/ 0 h 1260000"/>
              <a:gd name="connsiteX1" fmla="*/ 1260000 w 1260000"/>
              <a:gd name="connsiteY1" fmla="*/ 630000 h 1260000"/>
              <a:gd name="connsiteX2" fmla="*/ 630000 w 1260000"/>
              <a:gd name="connsiteY2" fmla="*/ 1260000 h 1260000"/>
              <a:gd name="connsiteX3" fmla="*/ 0 w 1260000"/>
              <a:gd name="connsiteY3" fmla="*/ 630000 h 1260000"/>
              <a:gd name="connsiteX4" fmla="*/ 630000 w 1260000"/>
              <a:gd name="connsiteY4" fmla="*/ 0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000" h="1260000">
                <a:moveTo>
                  <a:pt x="630000" y="0"/>
                </a:moveTo>
                <a:cubicBezTo>
                  <a:pt x="977939" y="0"/>
                  <a:pt x="1260000" y="282061"/>
                  <a:pt x="1260000" y="630000"/>
                </a:cubicBezTo>
                <a:cubicBezTo>
                  <a:pt x="1260000" y="977939"/>
                  <a:pt x="977939" y="1260000"/>
                  <a:pt x="630000" y="1260000"/>
                </a:cubicBezTo>
                <a:cubicBezTo>
                  <a:pt x="282061" y="1260000"/>
                  <a:pt x="0" y="977939"/>
                  <a:pt x="0" y="630000"/>
                </a:cubicBezTo>
                <a:cubicBezTo>
                  <a:pt x="0" y="282061"/>
                  <a:pt x="282061" y="0"/>
                  <a:pt x="630000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851005" y="1715595"/>
            <a:ext cx="1260000" cy="1260000"/>
          </a:xfrm>
          <a:custGeom>
            <a:avLst/>
            <a:gdLst>
              <a:gd name="connsiteX0" fmla="*/ 630000 w 1260000"/>
              <a:gd name="connsiteY0" fmla="*/ 0 h 1260000"/>
              <a:gd name="connsiteX1" fmla="*/ 1260000 w 1260000"/>
              <a:gd name="connsiteY1" fmla="*/ 630000 h 1260000"/>
              <a:gd name="connsiteX2" fmla="*/ 630000 w 1260000"/>
              <a:gd name="connsiteY2" fmla="*/ 1260000 h 1260000"/>
              <a:gd name="connsiteX3" fmla="*/ 0 w 1260000"/>
              <a:gd name="connsiteY3" fmla="*/ 630000 h 1260000"/>
              <a:gd name="connsiteX4" fmla="*/ 630000 w 1260000"/>
              <a:gd name="connsiteY4" fmla="*/ 0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000" h="1260000">
                <a:moveTo>
                  <a:pt x="630000" y="0"/>
                </a:moveTo>
                <a:cubicBezTo>
                  <a:pt x="977939" y="0"/>
                  <a:pt x="1260000" y="282061"/>
                  <a:pt x="1260000" y="630000"/>
                </a:cubicBezTo>
                <a:cubicBezTo>
                  <a:pt x="1260000" y="977939"/>
                  <a:pt x="977939" y="1260000"/>
                  <a:pt x="630000" y="1260000"/>
                </a:cubicBezTo>
                <a:cubicBezTo>
                  <a:pt x="282061" y="1260000"/>
                  <a:pt x="0" y="977939"/>
                  <a:pt x="0" y="630000"/>
                </a:cubicBezTo>
                <a:cubicBezTo>
                  <a:pt x="0" y="282061"/>
                  <a:pt x="282061" y="0"/>
                  <a:pt x="630000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312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977617" y="2059032"/>
            <a:ext cx="1444752" cy="1444752"/>
          </a:xfrm>
          <a:custGeom>
            <a:avLst/>
            <a:gdLst>
              <a:gd name="connsiteX0" fmla="*/ 630000 w 1260000"/>
              <a:gd name="connsiteY0" fmla="*/ 0 h 1260000"/>
              <a:gd name="connsiteX1" fmla="*/ 1260000 w 1260000"/>
              <a:gd name="connsiteY1" fmla="*/ 630000 h 1260000"/>
              <a:gd name="connsiteX2" fmla="*/ 630000 w 1260000"/>
              <a:gd name="connsiteY2" fmla="*/ 1260000 h 1260000"/>
              <a:gd name="connsiteX3" fmla="*/ 0 w 1260000"/>
              <a:gd name="connsiteY3" fmla="*/ 630000 h 1260000"/>
              <a:gd name="connsiteX4" fmla="*/ 630000 w 1260000"/>
              <a:gd name="connsiteY4" fmla="*/ 0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000" h="1260000">
                <a:moveTo>
                  <a:pt x="630000" y="0"/>
                </a:moveTo>
                <a:cubicBezTo>
                  <a:pt x="977939" y="0"/>
                  <a:pt x="1260000" y="282061"/>
                  <a:pt x="1260000" y="630000"/>
                </a:cubicBezTo>
                <a:cubicBezTo>
                  <a:pt x="1260000" y="977939"/>
                  <a:pt x="977939" y="1260000"/>
                  <a:pt x="630000" y="1260000"/>
                </a:cubicBezTo>
                <a:cubicBezTo>
                  <a:pt x="282061" y="1260000"/>
                  <a:pt x="0" y="977939"/>
                  <a:pt x="0" y="630000"/>
                </a:cubicBezTo>
                <a:cubicBezTo>
                  <a:pt x="0" y="282061"/>
                  <a:pt x="282061" y="0"/>
                  <a:pt x="630000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2728980" y="2059032"/>
            <a:ext cx="1444752" cy="1444752"/>
          </a:xfrm>
          <a:custGeom>
            <a:avLst/>
            <a:gdLst>
              <a:gd name="connsiteX0" fmla="*/ 630000 w 1260000"/>
              <a:gd name="connsiteY0" fmla="*/ 0 h 1260000"/>
              <a:gd name="connsiteX1" fmla="*/ 1260000 w 1260000"/>
              <a:gd name="connsiteY1" fmla="*/ 630000 h 1260000"/>
              <a:gd name="connsiteX2" fmla="*/ 630000 w 1260000"/>
              <a:gd name="connsiteY2" fmla="*/ 1260000 h 1260000"/>
              <a:gd name="connsiteX3" fmla="*/ 0 w 1260000"/>
              <a:gd name="connsiteY3" fmla="*/ 630000 h 1260000"/>
              <a:gd name="connsiteX4" fmla="*/ 630000 w 1260000"/>
              <a:gd name="connsiteY4" fmla="*/ 0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000" h="1260000">
                <a:moveTo>
                  <a:pt x="630000" y="0"/>
                </a:moveTo>
                <a:cubicBezTo>
                  <a:pt x="977939" y="0"/>
                  <a:pt x="1260000" y="282061"/>
                  <a:pt x="1260000" y="630000"/>
                </a:cubicBezTo>
                <a:cubicBezTo>
                  <a:pt x="1260000" y="977939"/>
                  <a:pt x="977939" y="1260000"/>
                  <a:pt x="630000" y="1260000"/>
                </a:cubicBezTo>
                <a:cubicBezTo>
                  <a:pt x="282061" y="1260000"/>
                  <a:pt x="0" y="977939"/>
                  <a:pt x="0" y="630000"/>
                </a:cubicBezTo>
                <a:cubicBezTo>
                  <a:pt x="0" y="282061"/>
                  <a:pt x="282061" y="0"/>
                  <a:pt x="630000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501539" y="2059032"/>
            <a:ext cx="1444752" cy="1444752"/>
          </a:xfrm>
          <a:custGeom>
            <a:avLst/>
            <a:gdLst>
              <a:gd name="connsiteX0" fmla="*/ 630000 w 1260000"/>
              <a:gd name="connsiteY0" fmla="*/ 0 h 1260000"/>
              <a:gd name="connsiteX1" fmla="*/ 1260000 w 1260000"/>
              <a:gd name="connsiteY1" fmla="*/ 630000 h 1260000"/>
              <a:gd name="connsiteX2" fmla="*/ 630000 w 1260000"/>
              <a:gd name="connsiteY2" fmla="*/ 1260000 h 1260000"/>
              <a:gd name="connsiteX3" fmla="*/ 0 w 1260000"/>
              <a:gd name="connsiteY3" fmla="*/ 630000 h 1260000"/>
              <a:gd name="connsiteX4" fmla="*/ 630000 w 1260000"/>
              <a:gd name="connsiteY4" fmla="*/ 0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000" h="1260000">
                <a:moveTo>
                  <a:pt x="630000" y="0"/>
                </a:moveTo>
                <a:cubicBezTo>
                  <a:pt x="977939" y="0"/>
                  <a:pt x="1260000" y="282061"/>
                  <a:pt x="1260000" y="630000"/>
                </a:cubicBezTo>
                <a:cubicBezTo>
                  <a:pt x="1260000" y="977939"/>
                  <a:pt x="977939" y="1260000"/>
                  <a:pt x="630000" y="1260000"/>
                </a:cubicBezTo>
                <a:cubicBezTo>
                  <a:pt x="282061" y="1260000"/>
                  <a:pt x="0" y="977939"/>
                  <a:pt x="0" y="630000"/>
                </a:cubicBezTo>
                <a:cubicBezTo>
                  <a:pt x="0" y="282061"/>
                  <a:pt x="282061" y="0"/>
                  <a:pt x="630000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255278" y="2059032"/>
            <a:ext cx="1444752" cy="1444752"/>
          </a:xfrm>
          <a:custGeom>
            <a:avLst/>
            <a:gdLst>
              <a:gd name="connsiteX0" fmla="*/ 630000 w 1260000"/>
              <a:gd name="connsiteY0" fmla="*/ 0 h 1260000"/>
              <a:gd name="connsiteX1" fmla="*/ 1260000 w 1260000"/>
              <a:gd name="connsiteY1" fmla="*/ 630000 h 1260000"/>
              <a:gd name="connsiteX2" fmla="*/ 630000 w 1260000"/>
              <a:gd name="connsiteY2" fmla="*/ 1260000 h 1260000"/>
              <a:gd name="connsiteX3" fmla="*/ 0 w 1260000"/>
              <a:gd name="connsiteY3" fmla="*/ 630000 h 1260000"/>
              <a:gd name="connsiteX4" fmla="*/ 630000 w 1260000"/>
              <a:gd name="connsiteY4" fmla="*/ 0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000" h="1260000">
                <a:moveTo>
                  <a:pt x="630000" y="0"/>
                </a:moveTo>
                <a:cubicBezTo>
                  <a:pt x="977939" y="0"/>
                  <a:pt x="1260000" y="282061"/>
                  <a:pt x="1260000" y="630000"/>
                </a:cubicBezTo>
                <a:cubicBezTo>
                  <a:pt x="1260000" y="977939"/>
                  <a:pt x="977939" y="1260000"/>
                  <a:pt x="630000" y="1260000"/>
                </a:cubicBezTo>
                <a:cubicBezTo>
                  <a:pt x="282061" y="1260000"/>
                  <a:pt x="0" y="977939"/>
                  <a:pt x="0" y="630000"/>
                </a:cubicBezTo>
                <a:cubicBezTo>
                  <a:pt x="0" y="282061"/>
                  <a:pt x="282061" y="0"/>
                  <a:pt x="630000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8006641" y="2059032"/>
            <a:ext cx="1444752" cy="1444752"/>
          </a:xfrm>
          <a:custGeom>
            <a:avLst/>
            <a:gdLst>
              <a:gd name="connsiteX0" fmla="*/ 630000 w 1260000"/>
              <a:gd name="connsiteY0" fmla="*/ 0 h 1260000"/>
              <a:gd name="connsiteX1" fmla="*/ 1260000 w 1260000"/>
              <a:gd name="connsiteY1" fmla="*/ 630000 h 1260000"/>
              <a:gd name="connsiteX2" fmla="*/ 630000 w 1260000"/>
              <a:gd name="connsiteY2" fmla="*/ 1260000 h 1260000"/>
              <a:gd name="connsiteX3" fmla="*/ 0 w 1260000"/>
              <a:gd name="connsiteY3" fmla="*/ 630000 h 1260000"/>
              <a:gd name="connsiteX4" fmla="*/ 630000 w 1260000"/>
              <a:gd name="connsiteY4" fmla="*/ 0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000" h="1260000">
                <a:moveTo>
                  <a:pt x="630000" y="0"/>
                </a:moveTo>
                <a:cubicBezTo>
                  <a:pt x="977939" y="0"/>
                  <a:pt x="1260000" y="282061"/>
                  <a:pt x="1260000" y="630000"/>
                </a:cubicBezTo>
                <a:cubicBezTo>
                  <a:pt x="1260000" y="977939"/>
                  <a:pt x="977939" y="1260000"/>
                  <a:pt x="630000" y="1260000"/>
                </a:cubicBezTo>
                <a:cubicBezTo>
                  <a:pt x="282061" y="1260000"/>
                  <a:pt x="0" y="977939"/>
                  <a:pt x="0" y="630000"/>
                </a:cubicBezTo>
                <a:cubicBezTo>
                  <a:pt x="0" y="282061"/>
                  <a:pt x="282061" y="0"/>
                  <a:pt x="630000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6"/>
          </p:nvPr>
        </p:nvSpPr>
        <p:spPr>
          <a:xfrm>
            <a:off x="9779200" y="2059032"/>
            <a:ext cx="1444752" cy="1444752"/>
          </a:xfrm>
          <a:custGeom>
            <a:avLst/>
            <a:gdLst>
              <a:gd name="connsiteX0" fmla="*/ 630000 w 1260000"/>
              <a:gd name="connsiteY0" fmla="*/ 0 h 1260000"/>
              <a:gd name="connsiteX1" fmla="*/ 1260000 w 1260000"/>
              <a:gd name="connsiteY1" fmla="*/ 630000 h 1260000"/>
              <a:gd name="connsiteX2" fmla="*/ 630000 w 1260000"/>
              <a:gd name="connsiteY2" fmla="*/ 1260000 h 1260000"/>
              <a:gd name="connsiteX3" fmla="*/ 0 w 1260000"/>
              <a:gd name="connsiteY3" fmla="*/ 630000 h 1260000"/>
              <a:gd name="connsiteX4" fmla="*/ 630000 w 1260000"/>
              <a:gd name="connsiteY4" fmla="*/ 0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000" h="1260000">
                <a:moveTo>
                  <a:pt x="630000" y="0"/>
                </a:moveTo>
                <a:cubicBezTo>
                  <a:pt x="977939" y="0"/>
                  <a:pt x="1260000" y="282061"/>
                  <a:pt x="1260000" y="630000"/>
                </a:cubicBezTo>
                <a:cubicBezTo>
                  <a:pt x="1260000" y="977939"/>
                  <a:pt x="977939" y="1260000"/>
                  <a:pt x="630000" y="1260000"/>
                </a:cubicBezTo>
                <a:cubicBezTo>
                  <a:pt x="282061" y="1260000"/>
                  <a:pt x="0" y="977939"/>
                  <a:pt x="0" y="630000"/>
                </a:cubicBezTo>
                <a:cubicBezTo>
                  <a:pt x="0" y="282061"/>
                  <a:pt x="282061" y="0"/>
                  <a:pt x="630000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00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4600970" y="1915885"/>
            <a:ext cx="6678411" cy="3754620"/>
          </a:xfrm>
          <a:custGeom>
            <a:avLst/>
            <a:gdLst>
              <a:gd name="connsiteX0" fmla="*/ 0 w 6678411"/>
              <a:gd name="connsiteY0" fmla="*/ 2670627 h 3754620"/>
              <a:gd name="connsiteX1" fmla="*/ 1872401 w 6678411"/>
              <a:gd name="connsiteY1" fmla="*/ 2670627 h 3754620"/>
              <a:gd name="connsiteX2" fmla="*/ 1872401 w 6678411"/>
              <a:gd name="connsiteY2" fmla="*/ 3754620 h 3754620"/>
              <a:gd name="connsiteX3" fmla="*/ 0 w 6678411"/>
              <a:gd name="connsiteY3" fmla="*/ 3754620 h 3754620"/>
              <a:gd name="connsiteX4" fmla="*/ 3869810 w 6678411"/>
              <a:gd name="connsiteY4" fmla="*/ 1756228 h 3754620"/>
              <a:gd name="connsiteX5" fmla="*/ 6678411 w 6678411"/>
              <a:gd name="connsiteY5" fmla="*/ 1756228 h 3754620"/>
              <a:gd name="connsiteX6" fmla="*/ 6678411 w 6678411"/>
              <a:gd name="connsiteY6" fmla="*/ 3754620 h 3754620"/>
              <a:gd name="connsiteX7" fmla="*/ 3869810 w 6678411"/>
              <a:gd name="connsiteY7" fmla="*/ 3754620 h 3754620"/>
              <a:gd name="connsiteX8" fmla="*/ 3869810 w 6678411"/>
              <a:gd name="connsiteY8" fmla="*/ 0 h 3754620"/>
              <a:gd name="connsiteX9" fmla="*/ 6678411 w 6678411"/>
              <a:gd name="connsiteY9" fmla="*/ 0 h 3754620"/>
              <a:gd name="connsiteX10" fmla="*/ 6678411 w 6678411"/>
              <a:gd name="connsiteY10" fmla="*/ 1693590 h 3754620"/>
              <a:gd name="connsiteX11" fmla="*/ 3869810 w 6678411"/>
              <a:gd name="connsiteY11" fmla="*/ 1693590 h 3754620"/>
              <a:gd name="connsiteX12" fmla="*/ 1930457 w 6678411"/>
              <a:gd name="connsiteY12" fmla="*/ 0 h 3754620"/>
              <a:gd name="connsiteX13" fmla="*/ 3802858 w 6678411"/>
              <a:gd name="connsiteY13" fmla="*/ 0 h 3754620"/>
              <a:gd name="connsiteX14" fmla="*/ 3802858 w 6678411"/>
              <a:gd name="connsiteY14" fmla="*/ 3754620 h 3754620"/>
              <a:gd name="connsiteX15" fmla="*/ 1930457 w 6678411"/>
              <a:gd name="connsiteY15" fmla="*/ 3754620 h 3754620"/>
              <a:gd name="connsiteX16" fmla="*/ 0 w 6678411"/>
              <a:gd name="connsiteY16" fmla="*/ 0 h 3754620"/>
              <a:gd name="connsiteX17" fmla="*/ 1872401 w 6678411"/>
              <a:gd name="connsiteY17" fmla="*/ 0 h 3754620"/>
              <a:gd name="connsiteX18" fmla="*/ 1872401 w 6678411"/>
              <a:gd name="connsiteY18" fmla="*/ 2612571 h 3754620"/>
              <a:gd name="connsiteX19" fmla="*/ 0 w 6678411"/>
              <a:gd name="connsiteY19" fmla="*/ 2612571 h 3754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678411" h="3754620">
                <a:moveTo>
                  <a:pt x="0" y="2670627"/>
                </a:moveTo>
                <a:lnTo>
                  <a:pt x="1872401" y="2670627"/>
                </a:lnTo>
                <a:lnTo>
                  <a:pt x="1872401" y="3754620"/>
                </a:lnTo>
                <a:lnTo>
                  <a:pt x="0" y="3754620"/>
                </a:lnTo>
                <a:close/>
                <a:moveTo>
                  <a:pt x="3869810" y="1756228"/>
                </a:moveTo>
                <a:lnTo>
                  <a:pt x="6678411" y="1756228"/>
                </a:lnTo>
                <a:lnTo>
                  <a:pt x="6678411" y="3754620"/>
                </a:lnTo>
                <a:lnTo>
                  <a:pt x="3869810" y="3754620"/>
                </a:lnTo>
                <a:close/>
                <a:moveTo>
                  <a:pt x="3869810" y="0"/>
                </a:moveTo>
                <a:lnTo>
                  <a:pt x="6678411" y="0"/>
                </a:lnTo>
                <a:lnTo>
                  <a:pt x="6678411" y="1693590"/>
                </a:lnTo>
                <a:lnTo>
                  <a:pt x="3869810" y="1693590"/>
                </a:lnTo>
                <a:close/>
                <a:moveTo>
                  <a:pt x="1930457" y="0"/>
                </a:moveTo>
                <a:lnTo>
                  <a:pt x="3802858" y="0"/>
                </a:lnTo>
                <a:lnTo>
                  <a:pt x="3802858" y="3754620"/>
                </a:lnTo>
                <a:lnTo>
                  <a:pt x="1930457" y="3754620"/>
                </a:lnTo>
                <a:close/>
                <a:moveTo>
                  <a:pt x="0" y="0"/>
                </a:moveTo>
                <a:lnTo>
                  <a:pt x="1872401" y="0"/>
                </a:lnTo>
                <a:lnTo>
                  <a:pt x="1872401" y="2612571"/>
                </a:lnTo>
                <a:lnTo>
                  <a:pt x="0" y="26125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503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90638" y="1419225"/>
            <a:ext cx="9593262" cy="34464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655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117784" y="6353608"/>
            <a:ext cx="402336" cy="4023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>
            <a:spLocks noChangeAspect="1"/>
          </p:cNvSpPr>
          <p:nvPr userDrawn="1"/>
        </p:nvSpPr>
        <p:spPr>
          <a:xfrm>
            <a:off x="798967" y="6354005"/>
            <a:ext cx="401769" cy="402336"/>
          </a:xfrm>
          <a:custGeom>
            <a:avLst/>
            <a:gdLst/>
            <a:ahLst/>
            <a:cxnLst/>
            <a:rect l="l" t="t" r="r" b="b"/>
            <a:pathLst>
              <a:path w="557214" h="558000">
                <a:moveTo>
                  <a:pt x="175541" y="127525"/>
                </a:moveTo>
                <a:lnTo>
                  <a:pt x="175541" y="421107"/>
                </a:lnTo>
                <a:lnTo>
                  <a:pt x="231391" y="421107"/>
                </a:lnTo>
                <a:lnTo>
                  <a:pt x="231391" y="297515"/>
                </a:lnTo>
                <a:lnTo>
                  <a:pt x="258068" y="297515"/>
                </a:lnTo>
                <a:lnTo>
                  <a:pt x="348265" y="421107"/>
                </a:lnTo>
                <a:lnTo>
                  <a:pt x="412764" y="421107"/>
                </a:lnTo>
                <a:lnTo>
                  <a:pt x="300802" y="267823"/>
                </a:lnTo>
                <a:lnTo>
                  <a:pt x="404727" y="127525"/>
                </a:lnTo>
                <a:lnTo>
                  <a:pt x="342009" y="127525"/>
                </a:lnTo>
                <a:lnTo>
                  <a:pt x="252399" y="248518"/>
                </a:lnTo>
                <a:lnTo>
                  <a:pt x="231391" y="248518"/>
                </a:lnTo>
                <a:lnTo>
                  <a:pt x="231391" y="127525"/>
                </a:lnTo>
                <a:close/>
                <a:moveTo>
                  <a:pt x="278607" y="0"/>
                </a:moveTo>
                <a:cubicBezTo>
                  <a:pt x="432477" y="0"/>
                  <a:pt x="557214" y="124913"/>
                  <a:pt x="557214" y="279000"/>
                </a:cubicBezTo>
                <a:cubicBezTo>
                  <a:pt x="557214" y="433087"/>
                  <a:pt x="432477" y="558000"/>
                  <a:pt x="278607" y="558000"/>
                </a:cubicBezTo>
                <a:cubicBezTo>
                  <a:pt x="124737" y="558000"/>
                  <a:pt x="0" y="433087"/>
                  <a:pt x="0" y="279000"/>
                </a:cubicBezTo>
                <a:cubicBezTo>
                  <a:pt x="0" y="124913"/>
                  <a:pt x="124737" y="0"/>
                  <a:pt x="278607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4" name="Rectangle 13"/>
          <p:cNvSpPr/>
          <p:nvPr userDrawn="1"/>
        </p:nvSpPr>
        <p:spPr>
          <a:xfrm>
            <a:off x="1510182" y="6446180"/>
            <a:ext cx="139493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KIREX</a:t>
            </a:r>
            <a:r>
              <a:rPr lang="en-US" sz="1000" baseline="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POWERPOINT</a:t>
            </a:r>
            <a:endParaRPr lang="id-ID" sz="1000" dirty="0">
              <a:solidFill>
                <a:schemeClr val="bg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830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19" r:id="rId2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gi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fif"/><Relationship Id="rId4" Type="http://schemas.openxmlformats.org/officeDocument/2006/relationships/image" Target="../media/image4.jf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fif"/><Relationship Id="rId4" Type="http://schemas.openxmlformats.org/officeDocument/2006/relationships/image" Target="../media/image4.jf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f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73D67F9B-C3FD-4949-9842-CC1CF5C8A6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149411" y="6422273"/>
            <a:ext cx="314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pc="-15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1</a:t>
            </a:fld>
            <a:endParaRPr lang="id-ID" sz="1600" spc="-15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4153253" y="2894208"/>
            <a:ext cx="3885494" cy="1069583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Introduction to IA</a:t>
            </a:r>
          </a:p>
          <a:p>
            <a:pPr algn="ctr"/>
            <a:r>
              <a:rPr lang="fr-FR" sz="2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With</a:t>
            </a:r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Python</a:t>
            </a:r>
            <a:endParaRPr lang="id-ID" sz="1100" dirty="0">
              <a:solidFill>
                <a:schemeClr val="bg1">
                  <a:lumMod val="65000"/>
                </a:schemeClr>
              </a:solidFill>
              <a:ea typeface="Roboto" panose="02000000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Roboto" panose="02000000000000000000" pitchFamily="2" charset="0"/>
              </a:rPr>
              <a:t>Mickael BOLNET</a:t>
            </a:r>
            <a:r>
              <a:rPr lang="id-ID" sz="1200" dirty="0">
                <a:solidFill>
                  <a:schemeClr val="bg1">
                    <a:lumMod val="95000"/>
                  </a:schemeClr>
                </a:solidFill>
                <a:ea typeface="Roboto" panose="02000000000000000000" pitchFamily="2" charset="0"/>
              </a:rPr>
              <a:t> – </a:t>
            </a:r>
            <a:r>
              <a:rPr lang="fr-FR" sz="1200" dirty="0">
                <a:solidFill>
                  <a:schemeClr val="bg1">
                    <a:lumMod val="95000"/>
                  </a:schemeClr>
                </a:solidFill>
                <a:ea typeface="Roboto" panose="02000000000000000000" pitchFamily="2" charset="0"/>
              </a:rPr>
              <a:t>Python 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Roboto" panose="02000000000000000000" pitchFamily="2" charset="0"/>
              </a:rPr>
              <a:t>Instructor</a:t>
            </a:r>
            <a:endParaRPr lang="id-ID" sz="1200" dirty="0">
              <a:solidFill>
                <a:schemeClr val="bg1">
                  <a:lumMod val="95000"/>
                </a:schemeClr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727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Simple Example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2E59A6A9-70CF-4D4E-A644-6140207B8586}"/>
                  </a:ext>
                </a:extLst>
              </p:cNvPr>
              <p:cNvSpPr txBox="1"/>
              <p:nvPr/>
            </p:nvSpPr>
            <p:spPr>
              <a:xfrm>
                <a:off x="2673658" y="1624613"/>
                <a:ext cx="6844683" cy="843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=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𝑎𝑣𝑒𝑐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=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</m:m>
                    </m:oMath>
                  </m:oMathPara>
                </a14:m>
                <a:endParaRPr lang="fr-FR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2E59A6A9-70CF-4D4E-A644-6140207B8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3658" y="1624613"/>
                <a:ext cx="6844683" cy="8434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FA04EAB-E92D-4BCF-991B-535FA9AE13F0}"/>
                  </a:ext>
                </a:extLst>
              </p:cNvPr>
              <p:cNvSpPr txBox="1"/>
              <p:nvPr/>
            </p:nvSpPr>
            <p:spPr>
              <a:xfrm>
                <a:off x="843379" y="2831977"/>
                <a:ext cx="5184559" cy="1201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Suite d’exemples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),(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),(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),(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),(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)…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FA04EAB-E92D-4BCF-991B-535FA9AE1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379" y="2831977"/>
                <a:ext cx="5184559" cy="1201098"/>
              </a:xfrm>
              <a:prstGeom prst="rect">
                <a:avLst/>
              </a:prstGeom>
              <a:blipFill>
                <a:blip r:embed="rId4"/>
                <a:stretch>
                  <a:fillRect l="-940" t="-30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0251280-D580-46A2-94E5-A3E73997A013}"/>
                  </a:ext>
                </a:extLst>
              </p:cNvPr>
              <p:cNvSpPr txBox="1"/>
              <p:nvPr/>
            </p:nvSpPr>
            <p:spPr>
              <a:xfrm>
                <a:off x="843378" y="4496540"/>
                <a:ext cx="5184559" cy="1501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Erreurs: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  <a:p>
                <a:pPr algn="ctr"/>
                <a:r>
                  <a:rPr lang="fr-FR" dirty="0"/>
                  <a:t>…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0251280-D580-46A2-94E5-A3E73997A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378" y="4496540"/>
                <a:ext cx="5184559" cy="1501693"/>
              </a:xfrm>
              <a:prstGeom prst="rect">
                <a:avLst/>
              </a:prstGeom>
              <a:blipFill>
                <a:blip r:embed="rId5"/>
                <a:stretch>
                  <a:fillRect l="-940" t="-24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A6B48E5F-5C97-4ED9-836A-FFAA28EB31BB}"/>
                  </a:ext>
                </a:extLst>
              </p:cNvPr>
              <p:cNvSpPr txBox="1"/>
              <p:nvPr/>
            </p:nvSpPr>
            <p:spPr>
              <a:xfrm>
                <a:off x="7054920" y="4496540"/>
                <a:ext cx="3940404" cy="1872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Minimiser :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A6B48E5F-5C97-4ED9-836A-FFAA28EB3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920" y="4496540"/>
                <a:ext cx="3940404" cy="1872307"/>
              </a:xfrm>
              <a:prstGeom prst="rect">
                <a:avLst/>
              </a:prstGeom>
              <a:blipFill>
                <a:blip r:embed="rId6"/>
                <a:stretch>
                  <a:fillRect l="-1236" t="-195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6331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Simple Example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4AB3649-3249-4757-BC73-3C4612DDE45C}"/>
              </a:ext>
            </a:extLst>
          </p:cNvPr>
          <p:cNvSpPr txBox="1"/>
          <p:nvPr/>
        </p:nvSpPr>
        <p:spPr>
          <a:xfrm>
            <a:off x="1004592" y="1613646"/>
            <a:ext cx="5277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Fonction modèle simple -&gt; Solution algébrique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285FD5-E597-4545-8270-3C980575BD26}"/>
              </a:ext>
            </a:extLst>
          </p:cNvPr>
          <p:cNvSpPr txBox="1"/>
          <p:nvPr/>
        </p:nvSpPr>
        <p:spPr>
          <a:xfrm>
            <a:off x="1004592" y="2250140"/>
            <a:ext cx="9548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Fonction modèle complexe et prise en compte du bruit -&gt; Autres algos : i.e. Descente de Gradient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E53F2F3-A29A-4515-9ADF-A6E465E67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92" y="3348245"/>
            <a:ext cx="360997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408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Simple Example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4AB3649-3249-4757-BC73-3C4612DDE45C}"/>
              </a:ext>
            </a:extLst>
          </p:cNvPr>
          <p:cNvSpPr txBox="1"/>
          <p:nvPr/>
        </p:nvSpPr>
        <p:spPr>
          <a:xfrm>
            <a:off x="1004592" y="1613646"/>
            <a:ext cx="5277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Fonction modèle simple -&gt; Solution algébrique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285FD5-E597-4545-8270-3C980575BD26}"/>
              </a:ext>
            </a:extLst>
          </p:cNvPr>
          <p:cNvSpPr txBox="1"/>
          <p:nvPr/>
        </p:nvSpPr>
        <p:spPr>
          <a:xfrm>
            <a:off x="1004592" y="2250140"/>
            <a:ext cx="9548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Fonction modèle complexe et prise en compte du bruit -&gt; Autres algos : i.e. Descente de Gradient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E53F2F3-A29A-4515-9ADF-A6E465E67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92" y="3348245"/>
            <a:ext cx="3609975" cy="2705100"/>
          </a:xfrm>
          <a:prstGeom prst="rect">
            <a:avLst/>
          </a:prstGeom>
        </p:spPr>
      </p:pic>
      <p:pic>
        <p:nvPicPr>
          <p:cNvPr id="6" name="Image 5" descr="Une image contenant vert, jaune, assis, bleu&#10;&#10;Description générée automatiquement">
            <a:extLst>
              <a:ext uri="{FF2B5EF4-FFF2-40B4-BE49-F238E27FC236}">
                <a16:creationId xmlns:a16="http://schemas.microsoft.com/office/drawing/2014/main" id="{2FCE2417-129A-4C40-814D-D3998BAC2B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345" y="3312911"/>
            <a:ext cx="4221592" cy="284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565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Problème du coût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Image 3" descr="Une image contenant carte, texte&#10;&#10;Description générée automatiquement">
            <a:extLst>
              <a:ext uri="{FF2B5EF4-FFF2-40B4-BE49-F238E27FC236}">
                <a16:creationId xmlns:a16="http://schemas.microsoft.com/office/drawing/2014/main" id="{0ADF9570-98DB-4A7E-BC52-31F20B40A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7" y="2050956"/>
            <a:ext cx="1071562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52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Simple Example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9DF37B53-D973-438B-9CC7-F62FD2286E91}"/>
              </a:ext>
            </a:extLst>
          </p:cNvPr>
          <p:cNvSpPr/>
          <p:nvPr/>
        </p:nvSpPr>
        <p:spPr>
          <a:xfrm>
            <a:off x="2334409" y="2140772"/>
            <a:ext cx="2829262" cy="12882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Algo d’optimisation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618F91E-3C05-40FF-BDC6-9A32A0785758}"/>
              </a:ext>
            </a:extLst>
          </p:cNvPr>
          <p:cNvSpPr/>
          <p:nvPr/>
        </p:nvSpPr>
        <p:spPr>
          <a:xfrm>
            <a:off x="7241689" y="2140772"/>
            <a:ext cx="2829262" cy="128822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Fonction de coût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CE685541-2B94-46D3-92D9-90BAD3866258}"/>
              </a:ext>
            </a:extLst>
          </p:cNvPr>
          <p:cNvSpPr/>
          <p:nvPr/>
        </p:nvSpPr>
        <p:spPr>
          <a:xfrm>
            <a:off x="4681369" y="4778188"/>
            <a:ext cx="2829262" cy="128822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Modèle</a:t>
            </a:r>
          </a:p>
        </p:txBody>
      </p:sp>
      <p:sp>
        <p:nvSpPr>
          <p:cNvPr id="9" name="Flèche : double flèche horizontale 8">
            <a:extLst>
              <a:ext uri="{FF2B5EF4-FFF2-40B4-BE49-F238E27FC236}">
                <a16:creationId xmlns:a16="http://schemas.microsoft.com/office/drawing/2014/main" id="{B80176F9-B7DA-4650-96B8-53FE5225AB30}"/>
              </a:ext>
            </a:extLst>
          </p:cNvPr>
          <p:cNvSpPr/>
          <p:nvPr/>
        </p:nvSpPr>
        <p:spPr>
          <a:xfrm rot="3103601">
            <a:off x="4681369" y="3905026"/>
            <a:ext cx="1267610" cy="484094"/>
          </a:xfrm>
          <a:prstGeom prst="left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 : double flèche horizontale 12">
            <a:extLst>
              <a:ext uri="{FF2B5EF4-FFF2-40B4-BE49-F238E27FC236}">
                <a16:creationId xmlns:a16="http://schemas.microsoft.com/office/drawing/2014/main" id="{CA3CE670-C574-46FE-81BC-3283707539E0}"/>
              </a:ext>
            </a:extLst>
          </p:cNvPr>
          <p:cNvSpPr/>
          <p:nvPr/>
        </p:nvSpPr>
        <p:spPr>
          <a:xfrm>
            <a:off x="5462195" y="2542839"/>
            <a:ext cx="1267610" cy="484094"/>
          </a:xfrm>
          <a:prstGeom prst="left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double flèche horizontale 14">
            <a:extLst>
              <a:ext uri="{FF2B5EF4-FFF2-40B4-BE49-F238E27FC236}">
                <a16:creationId xmlns:a16="http://schemas.microsoft.com/office/drawing/2014/main" id="{2CB72F19-E8E6-4820-887E-4B4DF2604562}"/>
              </a:ext>
            </a:extLst>
          </p:cNvPr>
          <p:cNvSpPr/>
          <p:nvPr/>
        </p:nvSpPr>
        <p:spPr>
          <a:xfrm rot="7991332">
            <a:off x="5997627" y="3905026"/>
            <a:ext cx="1267610" cy="484094"/>
          </a:xfrm>
          <a:prstGeom prst="left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0725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73D67F9B-C3FD-4949-9842-CC1CF5C8A6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149411" y="6422273"/>
            <a:ext cx="314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pc="-15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15</a:t>
            </a:fld>
            <a:endParaRPr lang="id-ID" sz="1600" spc="-15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4153253" y="2833743"/>
            <a:ext cx="3885494" cy="1559846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TP 1 : </a:t>
            </a:r>
          </a:p>
          <a:p>
            <a:pPr algn="ctr"/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Natalité</a:t>
            </a:r>
          </a:p>
          <a:p>
            <a:pPr algn="ctr"/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vs Pop </a:t>
            </a:r>
            <a:r>
              <a:rPr lang="fr-FR" sz="2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Growth</a:t>
            </a:r>
            <a:endParaRPr lang="fr-FR" sz="2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vs GDP</a:t>
            </a:r>
          </a:p>
        </p:txBody>
      </p:sp>
    </p:spTree>
    <p:extLst>
      <p:ext uri="{BB962C8B-B14F-4D97-AF65-F5344CB8AC3E}">
        <p14:creationId xmlns:p14="http://schemas.microsoft.com/office/powerpoint/2010/main" val="419758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93376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Scoring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algo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9F40487-611B-49A8-87F7-421B70D4618D}"/>
              </a:ext>
            </a:extLst>
          </p:cNvPr>
          <p:cNvSpPr txBox="1"/>
          <p:nvPr/>
        </p:nvSpPr>
        <p:spPr>
          <a:xfrm>
            <a:off x="849853" y="1480982"/>
            <a:ext cx="569079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tx2"/>
                </a:solidFill>
              </a:rPr>
              <a:t>Basic </a:t>
            </a:r>
            <a:r>
              <a:rPr lang="fr-FR" sz="2400" b="1" dirty="0" err="1">
                <a:solidFill>
                  <a:schemeClr val="tx2"/>
                </a:solidFill>
              </a:rPr>
              <a:t>Error</a:t>
            </a:r>
            <a:r>
              <a:rPr lang="fr-FR" sz="2400" b="1" dirty="0">
                <a:solidFill>
                  <a:schemeClr val="tx2"/>
                </a:solidFill>
              </a:rPr>
              <a:t> </a:t>
            </a:r>
            <a:r>
              <a:rPr lang="fr-FR" sz="2400" b="1" dirty="0" err="1">
                <a:solidFill>
                  <a:schemeClr val="tx2"/>
                </a:solidFill>
              </a:rPr>
              <a:t>measurement</a:t>
            </a:r>
            <a:endParaRPr lang="fr-FR" sz="2400" b="1" dirty="0">
              <a:solidFill>
                <a:schemeClr val="tx2"/>
              </a:solidFill>
            </a:endParaRPr>
          </a:p>
          <a:p>
            <a:r>
              <a:rPr lang="fr-FR" dirty="0">
                <a:solidFill>
                  <a:schemeClr val="tx2"/>
                </a:solidFill>
              </a:rPr>
              <a:t>(for classification)</a:t>
            </a:r>
          </a:p>
          <a:p>
            <a:endParaRPr lang="fr-FR" dirty="0">
              <a:solidFill>
                <a:schemeClr val="tx2"/>
              </a:solidFill>
            </a:endParaRPr>
          </a:p>
          <a:p>
            <a:pPr marL="342900" indent="-342900">
              <a:buAutoNum type="arabicPeriod"/>
            </a:pPr>
            <a:r>
              <a:rPr lang="fr-FR" dirty="0" err="1">
                <a:solidFill>
                  <a:schemeClr val="tx2"/>
                </a:solidFill>
              </a:rPr>
              <a:t>Precision</a:t>
            </a:r>
            <a:r>
              <a:rPr lang="fr-FR" dirty="0">
                <a:solidFill>
                  <a:schemeClr val="tx2"/>
                </a:solidFill>
              </a:rPr>
              <a:t> &amp; </a:t>
            </a:r>
            <a:r>
              <a:rPr lang="fr-FR" dirty="0" err="1">
                <a:solidFill>
                  <a:schemeClr val="tx2"/>
                </a:solidFill>
              </a:rPr>
              <a:t>Recall</a:t>
            </a:r>
            <a:endParaRPr lang="fr-FR" dirty="0">
              <a:solidFill>
                <a:schemeClr val="tx2"/>
              </a:solidFill>
            </a:endParaRPr>
          </a:p>
          <a:p>
            <a:pPr marL="342900" indent="-342900">
              <a:buAutoNum type="arabicPeriod"/>
            </a:pPr>
            <a:r>
              <a:rPr lang="fr-FR" dirty="0">
                <a:solidFill>
                  <a:schemeClr val="tx2"/>
                </a:solidFill>
              </a:rPr>
              <a:t>ROC &amp; AUC</a:t>
            </a:r>
          </a:p>
          <a:p>
            <a:pPr marL="342900" indent="-342900">
              <a:buAutoNum type="arabicPeriod"/>
            </a:pPr>
            <a:r>
              <a:rPr lang="fr-FR" dirty="0">
                <a:solidFill>
                  <a:schemeClr val="tx2"/>
                </a:solidFill>
              </a:rPr>
              <a:t>Log </a:t>
            </a:r>
            <a:r>
              <a:rPr lang="fr-FR" dirty="0" err="1">
                <a:solidFill>
                  <a:schemeClr val="tx2"/>
                </a:solidFill>
              </a:rPr>
              <a:t>loss</a:t>
            </a:r>
            <a:endParaRPr lang="fr-FR" dirty="0">
              <a:solidFill>
                <a:schemeClr val="tx2"/>
              </a:solidFill>
            </a:endParaRPr>
          </a:p>
          <a:p>
            <a:endParaRPr lang="fr-FR" dirty="0">
              <a:solidFill>
                <a:schemeClr val="tx2"/>
              </a:solidFill>
            </a:endParaRPr>
          </a:p>
          <a:p>
            <a:endParaRPr lang="fr-FR" b="1" dirty="0">
              <a:solidFill>
                <a:schemeClr val="tx2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BE93178-B3C7-4F26-ABAE-8CDC1EA86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094" y="1100526"/>
            <a:ext cx="2799889" cy="509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easuring Performance: AUC (AUROC) – Glass Box">
            <a:extLst>
              <a:ext uri="{FF2B5EF4-FFF2-40B4-BE49-F238E27FC236}">
                <a16:creationId xmlns:a16="http://schemas.microsoft.com/office/drawing/2014/main" id="{A2CCA301-7204-42E6-B376-08B65EFD9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633" y="3429000"/>
            <a:ext cx="3456734" cy="2589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41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93376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Scoring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algo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9F40487-611B-49A8-87F7-421B70D4618D}"/>
              </a:ext>
            </a:extLst>
          </p:cNvPr>
          <p:cNvSpPr txBox="1"/>
          <p:nvPr/>
        </p:nvSpPr>
        <p:spPr>
          <a:xfrm>
            <a:off x="849853" y="1480982"/>
            <a:ext cx="56907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tx2"/>
                </a:solidFill>
              </a:rPr>
              <a:t>Basic </a:t>
            </a:r>
            <a:r>
              <a:rPr lang="fr-FR" sz="2400" b="1" dirty="0" err="1">
                <a:solidFill>
                  <a:schemeClr val="tx2"/>
                </a:solidFill>
              </a:rPr>
              <a:t>Error</a:t>
            </a:r>
            <a:r>
              <a:rPr lang="fr-FR" sz="2400" b="1" dirty="0">
                <a:solidFill>
                  <a:schemeClr val="tx2"/>
                </a:solidFill>
              </a:rPr>
              <a:t> </a:t>
            </a:r>
            <a:r>
              <a:rPr lang="fr-FR" sz="2400" b="1" dirty="0" err="1">
                <a:solidFill>
                  <a:schemeClr val="tx2"/>
                </a:solidFill>
              </a:rPr>
              <a:t>measurement</a:t>
            </a:r>
            <a:endParaRPr lang="fr-FR" sz="2400" b="1" dirty="0">
              <a:solidFill>
                <a:schemeClr val="tx2"/>
              </a:solidFill>
            </a:endParaRPr>
          </a:p>
          <a:p>
            <a:r>
              <a:rPr lang="fr-FR" dirty="0">
                <a:solidFill>
                  <a:schemeClr val="tx2"/>
                </a:solidFill>
              </a:rPr>
              <a:t>(for </a:t>
            </a:r>
            <a:r>
              <a:rPr lang="fr-FR" dirty="0" err="1">
                <a:solidFill>
                  <a:schemeClr val="tx2"/>
                </a:solidFill>
              </a:rPr>
              <a:t>regressions</a:t>
            </a:r>
            <a:r>
              <a:rPr lang="fr-FR" dirty="0">
                <a:solidFill>
                  <a:schemeClr val="tx2"/>
                </a:solidFill>
              </a:rPr>
              <a:t>)</a:t>
            </a:r>
          </a:p>
          <a:p>
            <a:endParaRPr lang="fr-FR" b="1" dirty="0">
              <a:solidFill>
                <a:schemeClr val="tx2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050148-CF97-4718-BC37-FD7E03616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53" y="2520251"/>
            <a:ext cx="3000375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BCF9A02-2B29-48E2-B468-33A700C82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53" y="3678107"/>
            <a:ext cx="3114675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8677EEF-F64B-4B13-8CBE-41732A54E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982" y="1765830"/>
            <a:ext cx="5803361" cy="231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1FD71B0-240B-48C2-B03D-258C075ED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03" y="4790826"/>
            <a:ext cx="5278977" cy="90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EFBA9DE-FFA5-46EF-BE90-598198CF3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52" y="5608753"/>
            <a:ext cx="3392254" cy="1169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2 coefficient de détermination">
            <a:extLst>
              <a:ext uri="{FF2B5EF4-FFF2-40B4-BE49-F238E27FC236}">
                <a16:creationId xmlns:a16="http://schemas.microsoft.com/office/drawing/2014/main" id="{11781783-AAA8-410D-849E-B5E578658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295" y="4491502"/>
            <a:ext cx="3128301" cy="223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524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93376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Scoring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algo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9F40487-611B-49A8-87F7-421B70D4618D}"/>
              </a:ext>
            </a:extLst>
          </p:cNvPr>
          <p:cNvSpPr txBox="1"/>
          <p:nvPr/>
        </p:nvSpPr>
        <p:spPr>
          <a:xfrm>
            <a:off x="849853" y="1480982"/>
            <a:ext cx="56907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tx2"/>
                </a:solidFill>
              </a:rPr>
              <a:t>BLEU (</a:t>
            </a:r>
            <a:r>
              <a:rPr lang="fr-FR" sz="2400" b="1" dirty="0" err="1">
                <a:solidFill>
                  <a:schemeClr val="tx2"/>
                </a:solidFill>
              </a:rPr>
              <a:t>Bilingual</a:t>
            </a:r>
            <a:r>
              <a:rPr lang="fr-FR" sz="2400" b="1" dirty="0">
                <a:solidFill>
                  <a:schemeClr val="tx2"/>
                </a:solidFill>
              </a:rPr>
              <a:t> Evaluation </a:t>
            </a:r>
            <a:r>
              <a:rPr lang="fr-FR" sz="2400" b="1" dirty="0" err="1">
                <a:solidFill>
                  <a:schemeClr val="tx2"/>
                </a:solidFill>
              </a:rPr>
              <a:t>Understudy</a:t>
            </a:r>
            <a:r>
              <a:rPr lang="fr-FR" sz="2400" b="1" dirty="0">
                <a:solidFill>
                  <a:schemeClr val="tx2"/>
                </a:solidFill>
              </a:rPr>
              <a:t>)</a:t>
            </a:r>
          </a:p>
          <a:p>
            <a:r>
              <a:rPr lang="fr-FR" dirty="0">
                <a:solidFill>
                  <a:schemeClr val="tx2"/>
                </a:solidFill>
              </a:rPr>
              <a:t>(for NLP)</a:t>
            </a:r>
          </a:p>
          <a:p>
            <a:endParaRPr lang="fr-FR" b="1" dirty="0">
              <a:solidFill>
                <a:schemeClr val="tx2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73C717E-770C-4A8A-80FF-A2B7D8961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53" y="2700954"/>
            <a:ext cx="462915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FF69860-2A7A-4F53-8D20-22F8A1586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53" y="3495754"/>
            <a:ext cx="369570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C7E8FFE-A042-479C-8FAC-4BE76A19062A}"/>
              </a:ext>
            </a:extLst>
          </p:cNvPr>
          <p:cNvSpPr txBox="1"/>
          <p:nvPr/>
        </p:nvSpPr>
        <p:spPr>
          <a:xfrm>
            <a:off x="6540648" y="1407899"/>
            <a:ext cx="4776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Etapes:</a:t>
            </a:r>
          </a:p>
          <a:p>
            <a:pPr marL="342900" indent="-342900">
              <a:buAutoNum type="arabicPeriod"/>
            </a:pPr>
            <a:r>
              <a:rPr lang="fr-FR" dirty="0"/>
              <a:t>Couper la phrase en n-grams de 1 à 4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B902ECB-57A9-410F-BAEC-E705D19C7737}"/>
              </a:ext>
            </a:extLst>
          </p:cNvPr>
          <p:cNvSpPr txBox="1"/>
          <p:nvPr/>
        </p:nvSpPr>
        <p:spPr>
          <a:xfrm>
            <a:off x="6540648" y="2127313"/>
            <a:ext cx="4776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Demain nous allons manger au restaurant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126671-F833-476B-ADF8-5254293F664A}"/>
              </a:ext>
            </a:extLst>
          </p:cNvPr>
          <p:cNvSpPr/>
          <p:nvPr/>
        </p:nvSpPr>
        <p:spPr>
          <a:xfrm>
            <a:off x="6658985" y="2496645"/>
            <a:ext cx="54864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1gram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1B540D-47F5-4E31-9357-FAEDD0B63FD1}"/>
              </a:ext>
            </a:extLst>
          </p:cNvPr>
          <p:cNvSpPr/>
          <p:nvPr/>
        </p:nvSpPr>
        <p:spPr>
          <a:xfrm>
            <a:off x="7325962" y="2496645"/>
            <a:ext cx="54864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1gram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1C3566-25AD-4631-B541-AC98AFA5CFD1}"/>
              </a:ext>
            </a:extLst>
          </p:cNvPr>
          <p:cNvSpPr/>
          <p:nvPr/>
        </p:nvSpPr>
        <p:spPr>
          <a:xfrm>
            <a:off x="7987549" y="2496645"/>
            <a:ext cx="54864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1gram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96E918-46C2-4286-B6E0-E4A212FC53C7}"/>
              </a:ext>
            </a:extLst>
          </p:cNvPr>
          <p:cNvSpPr/>
          <p:nvPr/>
        </p:nvSpPr>
        <p:spPr>
          <a:xfrm>
            <a:off x="8649136" y="2496645"/>
            <a:ext cx="54864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1gram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82F433-51D3-49FD-BC46-1A75F8192ABB}"/>
              </a:ext>
            </a:extLst>
          </p:cNvPr>
          <p:cNvSpPr/>
          <p:nvPr/>
        </p:nvSpPr>
        <p:spPr>
          <a:xfrm>
            <a:off x="9310723" y="2504181"/>
            <a:ext cx="274341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81A313-F473-4F99-8ED8-D3070608E039}"/>
              </a:ext>
            </a:extLst>
          </p:cNvPr>
          <p:cNvSpPr/>
          <p:nvPr/>
        </p:nvSpPr>
        <p:spPr>
          <a:xfrm>
            <a:off x="9685210" y="2496645"/>
            <a:ext cx="84652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1gram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ECBB5F9-3F43-4BF2-BCDF-14A5815D29BE}"/>
              </a:ext>
            </a:extLst>
          </p:cNvPr>
          <p:cNvSpPr/>
          <p:nvPr/>
        </p:nvSpPr>
        <p:spPr>
          <a:xfrm>
            <a:off x="6658984" y="3035463"/>
            <a:ext cx="1215617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2gram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CDEADC-93DD-4DB3-AC5A-E39F2D6A9ED8}"/>
              </a:ext>
            </a:extLst>
          </p:cNvPr>
          <p:cNvSpPr/>
          <p:nvPr/>
        </p:nvSpPr>
        <p:spPr>
          <a:xfrm>
            <a:off x="7982159" y="3035463"/>
            <a:ext cx="1215617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2gram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A254971-FF25-43CB-B9B3-030D74B3B7B6}"/>
              </a:ext>
            </a:extLst>
          </p:cNvPr>
          <p:cNvSpPr/>
          <p:nvPr/>
        </p:nvSpPr>
        <p:spPr>
          <a:xfrm>
            <a:off x="9305334" y="3035462"/>
            <a:ext cx="1215617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2gram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E2D1CE7-02D3-4FDD-B6CB-E74F29CC685C}"/>
              </a:ext>
            </a:extLst>
          </p:cNvPr>
          <p:cNvSpPr/>
          <p:nvPr/>
        </p:nvSpPr>
        <p:spPr>
          <a:xfrm>
            <a:off x="7320572" y="3453206"/>
            <a:ext cx="1215617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2gram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4634CC-B47B-443D-855E-BDA70332CA53}"/>
              </a:ext>
            </a:extLst>
          </p:cNvPr>
          <p:cNvSpPr/>
          <p:nvPr/>
        </p:nvSpPr>
        <p:spPr>
          <a:xfrm>
            <a:off x="8589967" y="3453206"/>
            <a:ext cx="1215617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2gram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71C9C07-083D-47D7-951E-1F91C713B9E0}"/>
              </a:ext>
            </a:extLst>
          </p:cNvPr>
          <p:cNvSpPr/>
          <p:nvPr/>
        </p:nvSpPr>
        <p:spPr>
          <a:xfrm>
            <a:off x="6658984" y="3943613"/>
            <a:ext cx="1877205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3gram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BCCDF5-B377-44F7-8994-94EA85F04412}"/>
              </a:ext>
            </a:extLst>
          </p:cNvPr>
          <p:cNvSpPr/>
          <p:nvPr/>
        </p:nvSpPr>
        <p:spPr>
          <a:xfrm>
            <a:off x="8643731" y="3943613"/>
            <a:ext cx="1877205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3gram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A95A3E1-8DA9-4100-9BE8-3DEBB6B5C235}"/>
              </a:ext>
            </a:extLst>
          </p:cNvPr>
          <p:cNvSpPr/>
          <p:nvPr/>
        </p:nvSpPr>
        <p:spPr>
          <a:xfrm>
            <a:off x="7406599" y="4409767"/>
            <a:ext cx="1877205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3gram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1BE8E3B-22D8-4F20-9B02-F5AEEC723A42}"/>
              </a:ext>
            </a:extLst>
          </p:cNvPr>
          <p:cNvSpPr/>
          <p:nvPr/>
        </p:nvSpPr>
        <p:spPr>
          <a:xfrm>
            <a:off x="7982159" y="4902527"/>
            <a:ext cx="1877205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3gram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AA460D-5AE2-483D-B5DA-AA4ADB2321B1}"/>
              </a:ext>
            </a:extLst>
          </p:cNvPr>
          <p:cNvSpPr/>
          <p:nvPr/>
        </p:nvSpPr>
        <p:spPr>
          <a:xfrm>
            <a:off x="6712762" y="5360366"/>
            <a:ext cx="2485014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4gram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D71F38D-1785-4361-AF64-48B6B070F6C3}"/>
              </a:ext>
            </a:extLst>
          </p:cNvPr>
          <p:cNvSpPr/>
          <p:nvPr/>
        </p:nvSpPr>
        <p:spPr>
          <a:xfrm>
            <a:off x="7320570" y="5855247"/>
            <a:ext cx="2485014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4gram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0A84F3-31D0-4584-B282-CD7AD15C53D1}"/>
              </a:ext>
            </a:extLst>
          </p:cNvPr>
          <p:cNvSpPr/>
          <p:nvPr/>
        </p:nvSpPr>
        <p:spPr>
          <a:xfrm>
            <a:off x="7982159" y="6319280"/>
            <a:ext cx="2485014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4gram</a:t>
            </a:r>
          </a:p>
        </p:txBody>
      </p:sp>
    </p:spTree>
    <p:extLst>
      <p:ext uri="{BB962C8B-B14F-4D97-AF65-F5344CB8AC3E}">
        <p14:creationId xmlns:p14="http://schemas.microsoft.com/office/powerpoint/2010/main" val="504003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93376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Scoring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algo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9F40487-611B-49A8-87F7-421B70D4618D}"/>
              </a:ext>
            </a:extLst>
          </p:cNvPr>
          <p:cNvSpPr txBox="1"/>
          <p:nvPr/>
        </p:nvSpPr>
        <p:spPr>
          <a:xfrm>
            <a:off x="849853" y="1480982"/>
            <a:ext cx="56907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tx2"/>
                </a:solidFill>
              </a:rPr>
              <a:t>BLEU (</a:t>
            </a:r>
            <a:r>
              <a:rPr lang="fr-FR" sz="2400" b="1" dirty="0" err="1">
                <a:solidFill>
                  <a:schemeClr val="tx2"/>
                </a:solidFill>
              </a:rPr>
              <a:t>Bilingual</a:t>
            </a:r>
            <a:r>
              <a:rPr lang="fr-FR" sz="2400" b="1" dirty="0">
                <a:solidFill>
                  <a:schemeClr val="tx2"/>
                </a:solidFill>
              </a:rPr>
              <a:t> Evaluation </a:t>
            </a:r>
            <a:r>
              <a:rPr lang="fr-FR" sz="2400" b="1" dirty="0" err="1">
                <a:solidFill>
                  <a:schemeClr val="tx2"/>
                </a:solidFill>
              </a:rPr>
              <a:t>Understudy</a:t>
            </a:r>
            <a:r>
              <a:rPr lang="fr-FR" sz="2400" b="1" dirty="0">
                <a:solidFill>
                  <a:schemeClr val="tx2"/>
                </a:solidFill>
              </a:rPr>
              <a:t>)</a:t>
            </a:r>
          </a:p>
          <a:p>
            <a:r>
              <a:rPr lang="fr-FR" dirty="0">
                <a:solidFill>
                  <a:schemeClr val="tx2"/>
                </a:solidFill>
              </a:rPr>
              <a:t>(for NLP)</a:t>
            </a:r>
          </a:p>
          <a:p>
            <a:endParaRPr lang="fr-FR" b="1" dirty="0">
              <a:solidFill>
                <a:schemeClr val="tx2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73C717E-770C-4A8A-80FF-A2B7D8961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53" y="2700954"/>
            <a:ext cx="462915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FF69860-2A7A-4F53-8D20-22F8A1586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53" y="3495754"/>
            <a:ext cx="369570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C7E8FFE-A042-479C-8FAC-4BE76A19062A}"/>
              </a:ext>
            </a:extLst>
          </p:cNvPr>
          <p:cNvSpPr txBox="1"/>
          <p:nvPr/>
        </p:nvSpPr>
        <p:spPr>
          <a:xfrm>
            <a:off x="6540648" y="1407899"/>
            <a:ext cx="4776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Etapes:</a:t>
            </a:r>
          </a:p>
          <a:p>
            <a:pPr marL="342900" indent="-342900">
              <a:buAutoNum type="arabicPeriod"/>
            </a:pPr>
            <a:r>
              <a:rPr lang="fr-FR" dirty="0"/>
              <a:t>Couper la phrase en n-grams de 1 à 4</a:t>
            </a:r>
          </a:p>
          <a:p>
            <a:pPr marL="342900" indent="-342900">
              <a:buAutoNum type="arabicPeriod"/>
            </a:pPr>
            <a:r>
              <a:rPr lang="fr-FR" dirty="0"/>
              <a:t>Calculer la précision des n-grams (</a:t>
            </a:r>
            <a:r>
              <a:rPr lang="fr-FR" dirty="0" err="1"/>
              <a:t>Pn</a:t>
            </a:r>
            <a:r>
              <a:rPr lang="fr-FR" dirty="0"/>
              <a:t>)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45598B30-7110-404E-9A8C-70E39D105A6B}"/>
              </a:ext>
            </a:extLst>
          </p:cNvPr>
          <p:cNvSpPr txBox="1"/>
          <p:nvPr/>
        </p:nvSpPr>
        <p:spPr>
          <a:xfrm>
            <a:off x="6540648" y="2404312"/>
            <a:ext cx="47763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Résultat attendu : </a:t>
            </a:r>
            <a:r>
              <a:rPr lang="fr-FR" i="1" dirty="0"/>
              <a:t>Demain nous allons manger au restaurant</a:t>
            </a:r>
          </a:p>
          <a:p>
            <a:r>
              <a:rPr lang="fr-FR" b="1" dirty="0"/>
              <a:t>Résultat 1: </a:t>
            </a:r>
            <a:r>
              <a:rPr lang="fr-FR" i="1" dirty="0"/>
              <a:t>Demain manger au aller restaurant nous. P1 = 1</a:t>
            </a:r>
          </a:p>
          <a:p>
            <a:r>
              <a:rPr lang="fr-FR" b="1" dirty="0"/>
              <a:t>Résultat 2: </a:t>
            </a:r>
            <a:r>
              <a:rPr lang="fr-FR" i="1" dirty="0"/>
              <a:t>Nous allons diner au restaurant demain. P1 = 0,83</a:t>
            </a:r>
          </a:p>
          <a:p>
            <a:endParaRPr lang="fr-FR" i="1" dirty="0"/>
          </a:p>
        </p:txBody>
      </p:sp>
      <p:graphicFrame>
        <p:nvGraphicFramePr>
          <p:cNvPr id="8" name="Tableau 8">
            <a:extLst>
              <a:ext uri="{FF2B5EF4-FFF2-40B4-BE49-F238E27FC236}">
                <a16:creationId xmlns:a16="http://schemas.microsoft.com/office/drawing/2014/main" id="{F6C3CBFE-A0D6-4FFE-9855-48D86061B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260880"/>
              </p:ext>
            </p:extLst>
          </p:nvPr>
        </p:nvGraphicFramePr>
        <p:xfrm>
          <a:off x="2485017" y="5085781"/>
          <a:ext cx="7343886" cy="741680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1223981">
                  <a:extLst>
                    <a:ext uri="{9D8B030D-6E8A-4147-A177-3AD203B41FA5}">
                      <a16:colId xmlns:a16="http://schemas.microsoft.com/office/drawing/2014/main" val="2177153201"/>
                    </a:ext>
                  </a:extLst>
                </a:gridCol>
                <a:gridCol w="1223981">
                  <a:extLst>
                    <a:ext uri="{9D8B030D-6E8A-4147-A177-3AD203B41FA5}">
                      <a16:colId xmlns:a16="http://schemas.microsoft.com/office/drawing/2014/main" val="2071958921"/>
                    </a:ext>
                  </a:extLst>
                </a:gridCol>
                <a:gridCol w="1223981">
                  <a:extLst>
                    <a:ext uri="{9D8B030D-6E8A-4147-A177-3AD203B41FA5}">
                      <a16:colId xmlns:a16="http://schemas.microsoft.com/office/drawing/2014/main" val="2625652798"/>
                    </a:ext>
                  </a:extLst>
                </a:gridCol>
                <a:gridCol w="1223981">
                  <a:extLst>
                    <a:ext uri="{9D8B030D-6E8A-4147-A177-3AD203B41FA5}">
                      <a16:colId xmlns:a16="http://schemas.microsoft.com/office/drawing/2014/main" val="1601150958"/>
                    </a:ext>
                  </a:extLst>
                </a:gridCol>
                <a:gridCol w="1223981">
                  <a:extLst>
                    <a:ext uri="{9D8B030D-6E8A-4147-A177-3AD203B41FA5}">
                      <a16:colId xmlns:a16="http://schemas.microsoft.com/office/drawing/2014/main" val="1001209279"/>
                    </a:ext>
                  </a:extLst>
                </a:gridCol>
                <a:gridCol w="1223981">
                  <a:extLst>
                    <a:ext uri="{9D8B030D-6E8A-4147-A177-3AD203B41FA5}">
                      <a16:colId xmlns:a16="http://schemas.microsoft.com/office/drawing/2014/main" val="42567986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Demain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Restaurant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778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894529"/>
                  </a:ext>
                </a:extLst>
              </a:tr>
            </a:tbl>
          </a:graphicData>
        </a:graphic>
      </p:graphicFrame>
      <p:graphicFrame>
        <p:nvGraphicFramePr>
          <p:cNvPr id="35" name="Tableau 8">
            <a:extLst>
              <a:ext uri="{FF2B5EF4-FFF2-40B4-BE49-F238E27FC236}">
                <a16:creationId xmlns:a16="http://schemas.microsoft.com/office/drawing/2014/main" id="{5C698EE8-8FE6-48CD-8F44-BBCC8A439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801136"/>
              </p:ext>
            </p:extLst>
          </p:nvPr>
        </p:nvGraphicFramePr>
        <p:xfrm>
          <a:off x="2485017" y="5960798"/>
          <a:ext cx="7343886" cy="741680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1223981">
                  <a:extLst>
                    <a:ext uri="{9D8B030D-6E8A-4147-A177-3AD203B41FA5}">
                      <a16:colId xmlns:a16="http://schemas.microsoft.com/office/drawing/2014/main" val="2177153201"/>
                    </a:ext>
                  </a:extLst>
                </a:gridCol>
                <a:gridCol w="1223981">
                  <a:extLst>
                    <a:ext uri="{9D8B030D-6E8A-4147-A177-3AD203B41FA5}">
                      <a16:colId xmlns:a16="http://schemas.microsoft.com/office/drawing/2014/main" val="2071958921"/>
                    </a:ext>
                  </a:extLst>
                </a:gridCol>
                <a:gridCol w="1223981">
                  <a:extLst>
                    <a:ext uri="{9D8B030D-6E8A-4147-A177-3AD203B41FA5}">
                      <a16:colId xmlns:a16="http://schemas.microsoft.com/office/drawing/2014/main" val="2625652798"/>
                    </a:ext>
                  </a:extLst>
                </a:gridCol>
                <a:gridCol w="1223981">
                  <a:extLst>
                    <a:ext uri="{9D8B030D-6E8A-4147-A177-3AD203B41FA5}">
                      <a16:colId xmlns:a16="http://schemas.microsoft.com/office/drawing/2014/main" val="1601150958"/>
                    </a:ext>
                  </a:extLst>
                </a:gridCol>
                <a:gridCol w="1223981">
                  <a:extLst>
                    <a:ext uri="{9D8B030D-6E8A-4147-A177-3AD203B41FA5}">
                      <a16:colId xmlns:a16="http://schemas.microsoft.com/office/drawing/2014/main" val="1001209279"/>
                    </a:ext>
                  </a:extLst>
                </a:gridCol>
                <a:gridCol w="1223981">
                  <a:extLst>
                    <a:ext uri="{9D8B030D-6E8A-4147-A177-3AD203B41FA5}">
                      <a16:colId xmlns:a16="http://schemas.microsoft.com/office/drawing/2014/main" val="42567986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allons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diner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Restaurant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demain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778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894529"/>
                  </a:ext>
                </a:extLst>
              </a:tr>
            </a:tbl>
          </a:graphicData>
        </a:graphic>
      </p:graphicFrame>
      <p:sp>
        <p:nvSpPr>
          <p:cNvPr id="10" name="ZoneTexte 9">
            <a:extLst>
              <a:ext uri="{FF2B5EF4-FFF2-40B4-BE49-F238E27FC236}">
                <a16:creationId xmlns:a16="http://schemas.microsoft.com/office/drawing/2014/main" id="{44D94C88-96C9-4AE6-8128-335A3C05C129}"/>
              </a:ext>
            </a:extLst>
          </p:cNvPr>
          <p:cNvSpPr txBox="1"/>
          <p:nvPr/>
        </p:nvSpPr>
        <p:spPr>
          <a:xfrm>
            <a:off x="109393" y="5271955"/>
            <a:ext cx="2253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2"/>
                </a:solidFill>
              </a:rPr>
              <a:t>Résultat 1: </a:t>
            </a:r>
            <a:r>
              <a:rPr lang="fr-FR" dirty="0">
                <a:solidFill>
                  <a:schemeClr val="tx2"/>
                </a:solidFill>
              </a:rPr>
              <a:t>P1 = 100%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9F0D675A-7027-4C28-86DF-383F16ED45F5}"/>
              </a:ext>
            </a:extLst>
          </p:cNvPr>
          <p:cNvSpPr txBox="1"/>
          <p:nvPr/>
        </p:nvSpPr>
        <p:spPr>
          <a:xfrm>
            <a:off x="109393" y="6230823"/>
            <a:ext cx="2253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2"/>
                </a:solidFill>
              </a:rPr>
              <a:t>Résultat 2: </a:t>
            </a:r>
            <a:r>
              <a:rPr lang="fr-FR" dirty="0">
                <a:solidFill>
                  <a:schemeClr val="tx2"/>
                </a:solidFill>
              </a:rPr>
              <a:t>P1 = 83%</a:t>
            </a:r>
          </a:p>
        </p:txBody>
      </p:sp>
    </p:spTree>
    <p:extLst>
      <p:ext uri="{BB962C8B-B14F-4D97-AF65-F5344CB8AC3E}">
        <p14:creationId xmlns:p14="http://schemas.microsoft.com/office/powerpoint/2010/main" val="2266514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49411" y="6422273"/>
            <a:ext cx="314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2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3616425" y="355396"/>
            <a:ext cx="4125845" cy="5837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Introduction to IA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16425" y="820283"/>
            <a:ext cx="4125845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Table of contents</a:t>
            </a:r>
          </a:p>
        </p:txBody>
      </p:sp>
      <p:grpSp>
        <p:nvGrpSpPr>
          <p:cNvPr id="11" name="Group 168"/>
          <p:cNvGrpSpPr>
            <a:grpSpLocks/>
          </p:cNvGrpSpPr>
          <p:nvPr/>
        </p:nvGrpSpPr>
        <p:grpSpPr bwMode="auto">
          <a:xfrm>
            <a:off x="2123767" y="3549098"/>
            <a:ext cx="404735" cy="412091"/>
            <a:chOff x="752467" y="2433825"/>
            <a:chExt cx="349226" cy="355558"/>
          </a:xfrm>
        </p:grpSpPr>
        <p:sp>
          <p:nvSpPr>
            <p:cNvPr id="74" name="Oval 73"/>
            <p:cNvSpPr/>
            <p:nvPr/>
          </p:nvSpPr>
          <p:spPr>
            <a:xfrm>
              <a:off x="752467" y="2438585"/>
              <a:ext cx="349226" cy="35079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5" name="TextBox 62"/>
            <p:cNvSpPr txBox="1">
              <a:spLocks noChangeArrowheads="1"/>
            </p:cNvSpPr>
            <p:nvPr/>
          </p:nvSpPr>
          <p:spPr bwMode="auto">
            <a:xfrm>
              <a:off x="825761" y="2433825"/>
              <a:ext cx="184617" cy="345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nb-NO" altLang="id-ID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sp>
        <p:nvSpPr>
          <p:cNvPr id="12" name="TextBox 86"/>
          <p:cNvSpPr txBox="1">
            <a:spLocks noChangeArrowheads="1"/>
          </p:cNvSpPr>
          <p:nvPr/>
        </p:nvSpPr>
        <p:spPr bwMode="auto">
          <a:xfrm>
            <a:off x="1486583" y="4215066"/>
            <a:ext cx="162020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Introduction ML</a:t>
            </a:r>
            <a:endParaRPr lang="en-US" altLang="id-ID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grpSp>
        <p:nvGrpSpPr>
          <p:cNvPr id="18" name="Group 117"/>
          <p:cNvGrpSpPr>
            <a:grpSpLocks/>
          </p:cNvGrpSpPr>
          <p:nvPr/>
        </p:nvGrpSpPr>
        <p:grpSpPr bwMode="auto">
          <a:xfrm>
            <a:off x="3308803" y="3536197"/>
            <a:ext cx="404735" cy="433674"/>
            <a:chOff x="1769666" y="2419312"/>
            <a:chExt cx="349226" cy="374178"/>
          </a:xfrm>
        </p:grpSpPr>
        <p:sp>
          <p:nvSpPr>
            <p:cNvPr id="68" name="Oval 41"/>
            <p:cNvSpPr/>
            <p:nvPr/>
          </p:nvSpPr>
          <p:spPr>
            <a:xfrm>
              <a:off x="1769666" y="2442694"/>
              <a:ext cx="349226" cy="35079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9" name="TextBox 119"/>
            <p:cNvSpPr txBox="1">
              <a:spLocks noChangeArrowheads="1"/>
            </p:cNvSpPr>
            <p:nvPr/>
          </p:nvSpPr>
          <p:spPr bwMode="auto">
            <a:xfrm>
              <a:off x="1843710" y="2419312"/>
              <a:ext cx="175703" cy="345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id-ID" altLang="id-ID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  <a:endParaRPr lang="nb-NO" altLang="id-ID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1" name="Group 124"/>
          <p:cNvGrpSpPr>
            <a:grpSpLocks/>
          </p:cNvGrpSpPr>
          <p:nvPr/>
        </p:nvGrpSpPr>
        <p:grpSpPr bwMode="auto">
          <a:xfrm>
            <a:off x="4480434" y="3546803"/>
            <a:ext cx="404735" cy="419918"/>
            <a:chOff x="1769644" y="2431835"/>
            <a:chExt cx="349226" cy="362309"/>
          </a:xfrm>
        </p:grpSpPr>
        <p:sp>
          <p:nvSpPr>
            <p:cNvPr id="66" name="Oval 41"/>
            <p:cNvSpPr/>
            <p:nvPr/>
          </p:nvSpPr>
          <p:spPr>
            <a:xfrm>
              <a:off x="1769644" y="2443348"/>
              <a:ext cx="349226" cy="3507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7" name="TextBox 132"/>
            <p:cNvSpPr txBox="1">
              <a:spLocks noChangeArrowheads="1"/>
            </p:cNvSpPr>
            <p:nvPr/>
          </p:nvSpPr>
          <p:spPr bwMode="auto">
            <a:xfrm>
              <a:off x="1856234" y="2431835"/>
              <a:ext cx="182256" cy="345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id-ID" altLang="id-ID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  <a:endParaRPr lang="nb-NO" altLang="id-ID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6" name="Group 136"/>
          <p:cNvGrpSpPr>
            <a:grpSpLocks/>
          </p:cNvGrpSpPr>
          <p:nvPr/>
        </p:nvGrpSpPr>
        <p:grpSpPr bwMode="auto">
          <a:xfrm>
            <a:off x="5654165" y="3549093"/>
            <a:ext cx="406575" cy="417610"/>
            <a:chOff x="1768926" y="2433824"/>
            <a:chExt cx="350813" cy="360320"/>
          </a:xfrm>
        </p:grpSpPr>
        <p:sp>
          <p:nvSpPr>
            <p:cNvPr id="60" name="Oval 41"/>
            <p:cNvSpPr/>
            <p:nvPr/>
          </p:nvSpPr>
          <p:spPr>
            <a:xfrm>
              <a:off x="1768926" y="2443348"/>
              <a:ext cx="350813" cy="3507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TextBox 144"/>
            <p:cNvSpPr txBox="1">
              <a:spLocks noChangeArrowheads="1"/>
            </p:cNvSpPr>
            <p:nvPr/>
          </p:nvSpPr>
          <p:spPr bwMode="auto">
            <a:xfrm>
              <a:off x="1843710" y="2433824"/>
              <a:ext cx="186303" cy="345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id-ID" altLang="id-ID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</a:t>
              </a:r>
              <a:endParaRPr lang="nb-NO" altLang="id-ID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1987629" y="3424002"/>
            <a:ext cx="7741476" cy="719324"/>
            <a:chOff x="1623784" y="3073973"/>
            <a:chExt cx="7741476" cy="719324"/>
          </a:xfrm>
          <a:solidFill>
            <a:schemeClr val="tx1">
              <a:lumMod val="50000"/>
            </a:schemeClr>
          </a:solidFill>
        </p:grpSpPr>
        <p:sp>
          <p:nvSpPr>
            <p:cNvPr id="10" name="Block Arc 3"/>
            <p:cNvSpPr/>
            <p:nvPr/>
          </p:nvSpPr>
          <p:spPr bwMode="auto">
            <a:xfrm>
              <a:off x="1623784" y="3073973"/>
              <a:ext cx="677011" cy="678850"/>
            </a:xfrm>
            <a:prstGeom prst="blockArc">
              <a:avLst>
                <a:gd name="adj1" fmla="val 10800000"/>
                <a:gd name="adj2" fmla="val 21519480"/>
                <a:gd name="adj3" fmla="val 12864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4" name="Block Arc 4"/>
            <p:cNvSpPr/>
            <p:nvPr/>
          </p:nvSpPr>
          <p:spPr bwMode="auto">
            <a:xfrm rot="10800000">
              <a:off x="2212489" y="3116286"/>
              <a:ext cx="677011" cy="677011"/>
            </a:xfrm>
            <a:prstGeom prst="blockArc">
              <a:avLst>
                <a:gd name="adj1" fmla="val 10800000"/>
                <a:gd name="adj2" fmla="val 21586308"/>
                <a:gd name="adj3" fmla="val 1359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" name="Block Arc 3"/>
            <p:cNvSpPr/>
            <p:nvPr/>
          </p:nvSpPr>
          <p:spPr bwMode="auto">
            <a:xfrm>
              <a:off x="2803035" y="3073973"/>
              <a:ext cx="677011" cy="678850"/>
            </a:xfrm>
            <a:prstGeom prst="blockArc">
              <a:avLst>
                <a:gd name="adj1" fmla="val 10800000"/>
                <a:gd name="adj2" fmla="val 21517894"/>
                <a:gd name="adj3" fmla="val 13588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17" name="Group 115"/>
            <p:cNvGrpSpPr>
              <a:grpSpLocks/>
            </p:cNvGrpSpPr>
            <p:nvPr/>
          </p:nvGrpSpPr>
          <p:grpSpPr bwMode="auto">
            <a:xfrm>
              <a:off x="3391740" y="3073976"/>
              <a:ext cx="1267557" cy="717485"/>
              <a:chOff x="2183482" y="2326925"/>
              <a:chExt cx="1093712" cy="619053"/>
            </a:xfrm>
            <a:grpFill/>
          </p:grpSpPr>
          <p:sp>
            <p:nvSpPr>
              <p:cNvPr id="70" name="Block Arc 4"/>
              <p:cNvSpPr/>
              <p:nvPr/>
            </p:nvSpPr>
            <p:spPr>
              <a:xfrm rot="10800000">
                <a:off x="2183482" y="2361846"/>
                <a:ext cx="584159" cy="584132"/>
              </a:xfrm>
              <a:prstGeom prst="blockArc">
                <a:avLst>
                  <a:gd name="adj1" fmla="val 10800000"/>
                  <a:gd name="adj2" fmla="val 21586308"/>
                  <a:gd name="adj3" fmla="val 13599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00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71" name="Block Arc 3"/>
              <p:cNvSpPr/>
              <p:nvPr/>
            </p:nvSpPr>
            <p:spPr>
              <a:xfrm>
                <a:off x="2693035" y="2326925"/>
                <a:ext cx="584159" cy="584132"/>
              </a:xfrm>
              <a:prstGeom prst="blockArc">
                <a:avLst>
                  <a:gd name="adj1" fmla="val 10800000"/>
                  <a:gd name="adj2" fmla="val 21517894"/>
                  <a:gd name="adj3" fmla="val 13588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00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9" name="Block Arc 4"/>
            <p:cNvSpPr/>
            <p:nvPr/>
          </p:nvSpPr>
          <p:spPr bwMode="auto">
            <a:xfrm rot="10800000">
              <a:off x="4567311" y="3116286"/>
              <a:ext cx="677011" cy="677011"/>
            </a:xfrm>
            <a:prstGeom prst="blockArc">
              <a:avLst>
                <a:gd name="adj1" fmla="val 10800000"/>
                <a:gd name="adj2" fmla="val 21586308"/>
                <a:gd name="adj3" fmla="val 1359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0" name="Block Arc 3"/>
            <p:cNvSpPr/>
            <p:nvPr/>
          </p:nvSpPr>
          <p:spPr bwMode="auto">
            <a:xfrm>
              <a:off x="5157857" y="3073973"/>
              <a:ext cx="677011" cy="678850"/>
            </a:xfrm>
            <a:prstGeom prst="blockArc">
              <a:avLst>
                <a:gd name="adj1" fmla="val 10800000"/>
                <a:gd name="adj2" fmla="val 21517894"/>
                <a:gd name="adj3" fmla="val 13588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22" name="Group 125"/>
            <p:cNvGrpSpPr>
              <a:grpSpLocks/>
            </p:cNvGrpSpPr>
            <p:nvPr/>
          </p:nvGrpSpPr>
          <p:grpSpPr bwMode="auto">
            <a:xfrm>
              <a:off x="5746562" y="3073976"/>
              <a:ext cx="1267557" cy="717485"/>
              <a:chOff x="2183142" y="2326925"/>
              <a:chExt cx="1093712" cy="619053"/>
            </a:xfrm>
            <a:grpFill/>
          </p:grpSpPr>
          <p:sp>
            <p:nvSpPr>
              <p:cNvPr id="64" name="Block Arc 4"/>
              <p:cNvSpPr/>
              <p:nvPr/>
            </p:nvSpPr>
            <p:spPr>
              <a:xfrm rot="10800000">
                <a:off x="2183142" y="2361846"/>
                <a:ext cx="584159" cy="584132"/>
              </a:xfrm>
              <a:prstGeom prst="blockArc">
                <a:avLst>
                  <a:gd name="adj1" fmla="val 10800000"/>
                  <a:gd name="adj2" fmla="val 21586308"/>
                  <a:gd name="adj3" fmla="val 13599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00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65" name="Block Arc 3"/>
              <p:cNvSpPr/>
              <p:nvPr/>
            </p:nvSpPr>
            <p:spPr>
              <a:xfrm>
                <a:off x="2692695" y="2326925"/>
                <a:ext cx="584159" cy="584132"/>
              </a:xfrm>
              <a:prstGeom prst="blockArc">
                <a:avLst>
                  <a:gd name="adj1" fmla="val 10800000"/>
                  <a:gd name="adj2" fmla="val 21517894"/>
                  <a:gd name="adj3" fmla="val 13588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00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24" name="Block Arc 4"/>
            <p:cNvSpPr/>
            <p:nvPr/>
          </p:nvSpPr>
          <p:spPr bwMode="auto">
            <a:xfrm rot="10800000">
              <a:off x="6920293" y="3116286"/>
              <a:ext cx="677011" cy="677011"/>
            </a:xfrm>
            <a:prstGeom prst="blockArc">
              <a:avLst>
                <a:gd name="adj1" fmla="val 10800000"/>
                <a:gd name="adj2" fmla="val 21586308"/>
                <a:gd name="adj3" fmla="val 1359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5" name="Block Arc 3"/>
            <p:cNvSpPr/>
            <p:nvPr/>
          </p:nvSpPr>
          <p:spPr bwMode="auto">
            <a:xfrm>
              <a:off x="7510838" y="3073973"/>
              <a:ext cx="677011" cy="678850"/>
            </a:xfrm>
            <a:prstGeom prst="blockArc">
              <a:avLst>
                <a:gd name="adj1" fmla="val 10800000"/>
                <a:gd name="adj2" fmla="val 21517894"/>
                <a:gd name="adj3" fmla="val 13588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27" name="Group 137"/>
            <p:cNvGrpSpPr>
              <a:grpSpLocks/>
            </p:cNvGrpSpPr>
            <p:nvPr/>
          </p:nvGrpSpPr>
          <p:grpSpPr bwMode="auto">
            <a:xfrm>
              <a:off x="8097703" y="3073976"/>
              <a:ext cx="1267557" cy="717485"/>
              <a:chOff x="2182423" y="2326925"/>
              <a:chExt cx="1093712" cy="619053"/>
            </a:xfrm>
            <a:grpFill/>
          </p:grpSpPr>
          <p:sp>
            <p:nvSpPr>
              <p:cNvPr id="58" name="Block Arc 4"/>
              <p:cNvSpPr/>
              <p:nvPr/>
            </p:nvSpPr>
            <p:spPr>
              <a:xfrm rot="10800000">
                <a:off x="2182423" y="2361846"/>
                <a:ext cx="584159" cy="584132"/>
              </a:xfrm>
              <a:prstGeom prst="blockArc">
                <a:avLst>
                  <a:gd name="adj1" fmla="val 10800000"/>
                  <a:gd name="adj2" fmla="val 21586308"/>
                  <a:gd name="adj3" fmla="val 13599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00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9" name="Block Arc 3"/>
              <p:cNvSpPr/>
              <p:nvPr/>
            </p:nvSpPr>
            <p:spPr>
              <a:xfrm>
                <a:off x="2691976" y="2326925"/>
                <a:ext cx="584159" cy="584132"/>
              </a:xfrm>
              <a:prstGeom prst="blockArc">
                <a:avLst>
                  <a:gd name="adj1" fmla="val 10800000"/>
                  <a:gd name="adj2" fmla="val 21517894"/>
                  <a:gd name="adj3" fmla="val 13588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00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grpSp>
        <p:nvGrpSpPr>
          <p:cNvPr id="32" name="Group 160"/>
          <p:cNvGrpSpPr>
            <a:grpSpLocks/>
          </p:cNvGrpSpPr>
          <p:nvPr/>
        </p:nvGrpSpPr>
        <p:grpSpPr bwMode="auto">
          <a:xfrm>
            <a:off x="6827895" y="3536197"/>
            <a:ext cx="406574" cy="433674"/>
            <a:chOff x="7351246" y="2419312"/>
            <a:chExt cx="350813" cy="374178"/>
          </a:xfrm>
        </p:grpSpPr>
        <p:sp>
          <p:nvSpPr>
            <p:cNvPr id="52" name="Oval 41"/>
            <p:cNvSpPr/>
            <p:nvPr/>
          </p:nvSpPr>
          <p:spPr>
            <a:xfrm>
              <a:off x="7351246" y="2442694"/>
              <a:ext cx="350813" cy="3507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3" name="TextBox 159"/>
            <p:cNvSpPr txBox="1">
              <a:spLocks noChangeArrowheads="1"/>
            </p:cNvSpPr>
            <p:nvPr/>
          </p:nvSpPr>
          <p:spPr bwMode="auto">
            <a:xfrm>
              <a:off x="7425669" y="2419312"/>
              <a:ext cx="183491" cy="345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id-ID" altLang="id-ID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5</a:t>
              </a:r>
              <a:endParaRPr lang="nb-NO" altLang="id-ID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39" name="TextBox 170"/>
          <p:cNvSpPr txBox="1">
            <a:spLocks noChangeArrowheads="1"/>
          </p:cNvSpPr>
          <p:nvPr/>
        </p:nvSpPr>
        <p:spPr bwMode="auto">
          <a:xfrm>
            <a:off x="4148531" y="4117497"/>
            <a:ext cx="11796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Tools &amp; Storage</a:t>
            </a:r>
            <a:endParaRPr lang="en-US" altLang="id-ID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sp>
        <p:nvSpPr>
          <p:cNvPr id="42" name="TextBox 173"/>
          <p:cNvSpPr txBox="1">
            <a:spLocks noChangeArrowheads="1"/>
          </p:cNvSpPr>
          <p:nvPr/>
        </p:nvSpPr>
        <p:spPr bwMode="auto">
          <a:xfrm>
            <a:off x="2859741" y="2848991"/>
            <a:ext cx="11916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TP ML</a:t>
            </a:r>
            <a:endParaRPr lang="en-US" altLang="id-ID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sp>
        <p:nvSpPr>
          <p:cNvPr id="45" name="TextBox 176"/>
          <p:cNvSpPr txBox="1">
            <a:spLocks noChangeArrowheads="1"/>
          </p:cNvSpPr>
          <p:nvPr/>
        </p:nvSpPr>
        <p:spPr bwMode="auto">
          <a:xfrm>
            <a:off x="5200553" y="2851298"/>
            <a:ext cx="144278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TP Image </a:t>
            </a:r>
            <a:r>
              <a:rPr lang="fr-FR" altLang="id-ID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Analysis</a:t>
            </a:r>
            <a:endParaRPr lang="en-US" altLang="id-ID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sp>
        <p:nvSpPr>
          <p:cNvPr id="47" name="TextBox 178"/>
          <p:cNvSpPr txBox="1">
            <a:spLocks noChangeArrowheads="1"/>
          </p:cNvSpPr>
          <p:nvPr/>
        </p:nvSpPr>
        <p:spPr bwMode="auto">
          <a:xfrm>
            <a:off x="6369921" y="4210025"/>
            <a:ext cx="145801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Intro NLP</a:t>
            </a:r>
            <a:endParaRPr lang="en-US" altLang="id-ID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grpSp>
        <p:nvGrpSpPr>
          <p:cNvPr id="86" name="Group 117"/>
          <p:cNvGrpSpPr>
            <a:grpSpLocks/>
          </p:cNvGrpSpPr>
          <p:nvPr/>
        </p:nvGrpSpPr>
        <p:grpSpPr bwMode="auto">
          <a:xfrm>
            <a:off x="8010037" y="3530086"/>
            <a:ext cx="404735" cy="431367"/>
            <a:chOff x="1769666" y="2421301"/>
            <a:chExt cx="349226" cy="372189"/>
          </a:xfrm>
        </p:grpSpPr>
        <p:sp>
          <p:nvSpPr>
            <p:cNvPr id="87" name="Oval 41"/>
            <p:cNvSpPr/>
            <p:nvPr/>
          </p:nvSpPr>
          <p:spPr>
            <a:xfrm>
              <a:off x="1769666" y="2442694"/>
              <a:ext cx="349226" cy="3507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8" name="TextBox 119"/>
            <p:cNvSpPr txBox="1">
              <a:spLocks noChangeArrowheads="1"/>
            </p:cNvSpPr>
            <p:nvPr/>
          </p:nvSpPr>
          <p:spPr bwMode="auto">
            <a:xfrm>
              <a:off x="1856233" y="2421301"/>
              <a:ext cx="176610" cy="345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id-ID" altLang="id-ID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6</a:t>
              </a:r>
              <a:endParaRPr lang="nb-NO" altLang="id-ID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89" name="Group 124"/>
          <p:cNvGrpSpPr>
            <a:grpSpLocks/>
          </p:cNvGrpSpPr>
          <p:nvPr/>
        </p:nvGrpSpPr>
        <p:grpSpPr bwMode="auto">
          <a:xfrm>
            <a:off x="9196177" y="3542989"/>
            <a:ext cx="404734" cy="415305"/>
            <a:chOff x="1769644" y="2435813"/>
            <a:chExt cx="349226" cy="358331"/>
          </a:xfrm>
        </p:grpSpPr>
        <p:sp>
          <p:nvSpPr>
            <p:cNvPr id="90" name="Oval 41"/>
            <p:cNvSpPr/>
            <p:nvPr/>
          </p:nvSpPr>
          <p:spPr>
            <a:xfrm>
              <a:off x="1769644" y="2443348"/>
              <a:ext cx="349226" cy="3507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1" name="TextBox 132"/>
            <p:cNvSpPr txBox="1">
              <a:spLocks noChangeArrowheads="1"/>
            </p:cNvSpPr>
            <p:nvPr/>
          </p:nvSpPr>
          <p:spPr bwMode="auto">
            <a:xfrm>
              <a:off x="1856236" y="2435813"/>
              <a:ext cx="173923" cy="345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id-ID" altLang="id-ID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7</a:t>
              </a:r>
              <a:endParaRPr lang="nb-NO" altLang="id-ID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94" name="TextBox 170"/>
          <p:cNvSpPr txBox="1">
            <a:spLocks noChangeArrowheads="1"/>
          </p:cNvSpPr>
          <p:nvPr/>
        </p:nvSpPr>
        <p:spPr bwMode="auto">
          <a:xfrm>
            <a:off x="8729945" y="4210025"/>
            <a:ext cx="132130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Conclusion</a:t>
            </a:r>
            <a:endParaRPr lang="en-US" altLang="id-ID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sp>
        <p:nvSpPr>
          <p:cNvPr id="95" name="TextBox 173"/>
          <p:cNvSpPr txBox="1">
            <a:spLocks noChangeArrowheads="1"/>
          </p:cNvSpPr>
          <p:nvPr/>
        </p:nvSpPr>
        <p:spPr bwMode="auto">
          <a:xfrm>
            <a:off x="7535297" y="2840579"/>
            <a:ext cx="142987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TP fake tweets</a:t>
            </a:r>
            <a:endParaRPr lang="en-US" altLang="id-ID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134908" y="4586292"/>
            <a:ext cx="32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latin typeface="Font Awesome 5 Pro Light" panose="02000303000000000000" pitchFamily="50" charset="2"/>
              </a:rPr>
              <a:t>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362801" y="2224018"/>
            <a:ext cx="32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latin typeface="Font Awesome 5 Pro Light" panose="02000303000000000000" pitchFamily="50" charset="2"/>
              </a:rPr>
              <a:t>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4524192" y="4586292"/>
            <a:ext cx="32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latin typeface="Font Awesome 5 Pro Light" panose="02000303000000000000" pitchFamily="50" charset="2"/>
              </a:rPr>
              <a:t>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723057" y="2194990"/>
            <a:ext cx="32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latin typeface="Font Awesome 5 Pro Light" panose="02000303000000000000" pitchFamily="50" charset="2"/>
              </a:rPr>
              <a:t>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6854768" y="4586292"/>
            <a:ext cx="355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latin typeface="Font Awesome 5 Pro Light" panose="02000303000000000000" pitchFamily="50" charset="2"/>
              </a:rPr>
              <a:t>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8040783" y="2194990"/>
            <a:ext cx="32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latin typeface="Font Awesome 5 Pro Light" panose="02000303000000000000" pitchFamily="50" charset="2"/>
              </a:rPr>
              <a:t>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9247668" y="4577571"/>
            <a:ext cx="32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latin typeface="Font Awesome 5 Pro Light" panose="02000303000000000000" pitchFamily="50" charset="2"/>
              </a:rPr>
              <a:t></a:t>
            </a:r>
          </a:p>
        </p:txBody>
      </p:sp>
    </p:spTree>
    <p:extLst>
      <p:ext uri="{BB962C8B-B14F-4D97-AF65-F5344CB8AC3E}">
        <p14:creationId xmlns:p14="http://schemas.microsoft.com/office/powerpoint/2010/main" val="992502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93376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Scoring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algo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9F40487-611B-49A8-87F7-421B70D4618D}"/>
              </a:ext>
            </a:extLst>
          </p:cNvPr>
          <p:cNvSpPr txBox="1"/>
          <p:nvPr/>
        </p:nvSpPr>
        <p:spPr>
          <a:xfrm>
            <a:off x="849853" y="1480982"/>
            <a:ext cx="56907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tx2"/>
                </a:solidFill>
              </a:rPr>
              <a:t>BLEU (</a:t>
            </a:r>
            <a:r>
              <a:rPr lang="fr-FR" sz="2400" b="1" dirty="0" err="1">
                <a:solidFill>
                  <a:schemeClr val="tx2"/>
                </a:solidFill>
              </a:rPr>
              <a:t>Bilingual</a:t>
            </a:r>
            <a:r>
              <a:rPr lang="fr-FR" sz="2400" b="1" dirty="0">
                <a:solidFill>
                  <a:schemeClr val="tx2"/>
                </a:solidFill>
              </a:rPr>
              <a:t> Evaluation </a:t>
            </a:r>
            <a:r>
              <a:rPr lang="fr-FR" sz="2400" b="1" dirty="0" err="1">
                <a:solidFill>
                  <a:schemeClr val="tx2"/>
                </a:solidFill>
              </a:rPr>
              <a:t>Understudy</a:t>
            </a:r>
            <a:r>
              <a:rPr lang="fr-FR" sz="2400" b="1" dirty="0">
                <a:solidFill>
                  <a:schemeClr val="tx2"/>
                </a:solidFill>
              </a:rPr>
              <a:t>)</a:t>
            </a:r>
          </a:p>
          <a:p>
            <a:r>
              <a:rPr lang="fr-FR" dirty="0">
                <a:solidFill>
                  <a:schemeClr val="tx2"/>
                </a:solidFill>
              </a:rPr>
              <a:t>(for NLP)</a:t>
            </a:r>
          </a:p>
          <a:p>
            <a:endParaRPr lang="fr-FR" b="1" dirty="0">
              <a:solidFill>
                <a:schemeClr val="tx2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73C717E-770C-4A8A-80FF-A2B7D8961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53" y="2700954"/>
            <a:ext cx="462915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FF69860-2A7A-4F53-8D20-22F8A1586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53" y="3495754"/>
            <a:ext cx="369570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C7E8FFE-A042-479C-8FAC-4BE76A19062A}"/>
              </a:ext>
            </a:extLst>
          </p:cNvPr>
          <p:cNvSpPr txBox="1"/>
          <p:nvPr/>
        </p:nvSpPr>
        <p:spPr>
          <a:xfrm>
            <a:off x="6540648" y="1407899"/>
            <a:ext cx="4776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Etapes:</a:t>
            </a:r>
          </a:p>
          <a:p>
            <a:pPr marL="342900" indent="-342900">
              <a:buAutoNum type="arabicPeriod"/>
            </a:pPr>
            <a:r>
              <a:rPr lang="fr-FR" dirty="0"/>
              <a:t>Couper la phrase en n-grams</a:t>
            </a:r>
          </a:p>
          <a:p>
            <a:pPr marL="342900" indent="-342900">
              <a:buAutoNum type="arabicPeriod"/>
            </a:pPr>
            <a:r>
              <a:rPr lang="fr-FR" dirty="0"/>
              <a:t>Calculer la précision des n-grams (</a:t>
            </a:r>
            <a:r>
              <a:rPr lang="fr-FR" dirty="0" err="1"/>
              <a:t>Pn</a:t>
            </a:r>
            <a:r>
              <a:rPr lang="fr-FR" dirty="0"/>
              <a:t>)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45598B30-7110-404E-9A8C-70E39D105A6B}"/>
              </a:ext>
            </a:extLst>
          </p:cNvPr>
          <p:cNvSpPr txBox="1"/>
          <p:nvPr/>
        </p:nvSpPr>
        <p:spPr>
          <a:xfrm>
            <a:off x="6540648" y="2404312"/>
            <a:ext cx="47763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Résultat attendu : </a:t>
            </a:r>
            <a:r>
              <a:rPr lang="fr-FR" i="1" dirty="0"/>
              <a:t>Demain nous allons manger au restaurant</a:t>
            </a:r>
          </a:p>
          <a:p>
            <a:r>
              <a:rPr lang="fr-FR" b="1" dirty="0"/>
              <a:t>Résultat 1: </a:t>
            </a:r>
            <a:r>
              <a:rPr lang="fr-FR" i="1" dirty="0"/>
              <a:t>Demain manger au aller restaurant nous. P1 = 1; P2 = 0,20</a:t>
            </a:r>
          </a:p>
          <a:p>
            <a:r>
              <a:rPr lang="fr-FR" b="1" dirty="0"/>
              <a:t>Résultat 2: </a:t>
            </a:r>
            <a:r>
              <a:rPr lang="fr-FR" i="1" dirty="0"/>
              <a:t>Nous allons diner au restaurant demain. P1 = 0,83; P2=0,40</a:t>
            </a:r>
          </a:p>
          <a:p>
            <a:endParaRPr lang="fr-FR" i="1" dirty="0"/>
          </a:p>
        </p:txBody>
      </p:sp>
      <p:graphicFrame>
        <p:nvGraphicFramePr>
          <p:cNvPr id="8" name="Tableau 8">
            <a:extLst>
              <a:ext uri="{FF2B5EF4-FFF2-40B4-BE49-F238E27FC236}">
                <a16:creationId xmlns:a16="http://schemas.microsoft.com/office/drawing/2014/main" id="{F6C3CBFE-A0D6-4FFE-9855-48D86061B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859656"/>
              </p:ext>
            </p:extLst>
          </p:nvPr>
        </p:nvGraphicFramePr>
        <p:xfrm>
          <a:off x="2485017" y="5085781"/>
          <a:ext cx="9111725" cy="741680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1822345">
                  <a:extLst>
                    <a:ext uri="{9D8B030D-6E8A-4147-A177-3AD203B41FA5}">
                      <a16:colId xmlns:a16="http://schemas.microsoft.com/office/drawing/2014/main" val="2177153201"/>
                    </a:ext>
                  </a:extLst>
                </a:gridCol>
                <a:gridCol w="1822345">
                  <a:extLst>
                    <a:ext uri="{9D8B030D-6E8A-4147-A177-3AD203B41FA5}">
                      <a16:colId xmlns:a16="http://schemas.microsoft.com/office/drawing/2014/main" val="2071958921"/>
                    </a:ext>
                  </a:extLst>
                </a:gridCol>
                <a:gridCol w="1822345">
                  <a:extLst>
                    <a:ext uri="{9D8B030D-6E8A-4147-A177-3AD203B41FA5}">
                      <a16:colId xmlns:a16="http://schemas.microsoft.com/office/drawing/2014/main" val="2625652798"/>
                    </a:ext>
                  </a:extLst>
                </a:gridCol>
                <a:gridCol w="1822345">
                  <a:extLst>
                    <a:ext uri="{9D8B030D-6E8A-4147-A177-3AD203B41FA5}">
                      <a16:colId xmlns:a16="http://schemas.microsoft.com/office/drawing/2014/main" val="1601150958"/>
                    </a:ext>
                  </a:extLst>
                </a:gridCol>
                <a:gridCol w="1822345">
                  <a:extLst>
                    <a:ext uri="{9D8B030D-6E8A-4147-A177-3AD203B41FA5}">
                      <a16:colId xmlns:a16="http://schemas.microsoft.com/office/drawing/2014/main" val="1001209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Demain manger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Manger 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Au aller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Aller restaurant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Restaurant nous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778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894529"/>
                  </a:ext>
                </a:extLst>
              </a:tr>
            </a:tbl>
          </a:graphicData>
        </a:graphic>
      </p:graphicFrame>
      <p:graphicFrame>
        <p:nvGraphicFramePr>
          <p:cNvPr id="35" name="Tableau 8">
            <a:extLst>
              <a:ext uri="{FF2B5EF4-FFF2-40B4-BE49-F238E27FC236}">
                <a16:creationId xmlns:a16="http://schemas.microsoft.com/office/drawing/2014/main" id="{5C698EE8-8FE6-48CD-8F44-BBCC8A439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885465"/>
              </p:ext>
            </p:extLst>
          </p:nvPr>
        </p:nvGraphicFramePr>
        <p:xfrm>
          <a:off x="2485017" y="5960798"/>
          <a:ext cx="9111725" cy="741680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1822345">
                  <a:extLst>
                    <a:ext uri="{9D8B030D-6E8A-4147-A177-3AD203B41FA5}">
                      <a16:colId xmlns:a16="http://schemas.microsoft.com/office/drawing/2014/main" val="2177153201"/>
                    </a:ext>
                  </a:extLst>
                </a:gridCol>
                <a:gridCol w="1822345">
                  <a:extLst>
                    <a:ext uri="{9D8B030D-6E8A-4147-A177-3AD203B41FA5}">
                      <a16:colId xmlns:a16="http://schemas.microsoft.com/office/drawing/2014/main" val="2071958921"/>
                    </a:ext>
                  </a:extLst>
                </a:gridCol>
                <a:gridCol w="1822345">
                  <a:extLst>
                    <a:ext uri="{9D8B030D-6E8A-4147-A177-3AD203B41FA5}">
                      <a16:colId xmlns:a16="http://schemas.microsoft.com/office/drawing/2014/main" val="2625652798"/>
                    </a:ext>
                  </a:extLst>
                </a:gridCol>
                <a:gridCol w="1822345">
                  <a:extLst>
                    <a:ext uri="{9D8B030D-6E8A-4147-A177-3AD203B41FA5}">
                      <a16:colId xmlns:a16="http://schemas.microsoft.com/office/drawing/2014/main" val="1601150958"/>
                    </a:ext>
                  </a:extLst>
                </a:gridCol>
                <a:gridCol w="1822345">
                  <a:extLst>
                    <a:ext uri="{9D8B030D-6E8A-4147-A177-3AD203B41FA5}">
                      <a16:colId xmlns:a16="http://schemas.microsoft.com/office/drawing/2014/main" val="1001209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Nous allons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Allons diner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Diner 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Au restaurant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Restaurant demain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778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894529"/>
                  </a:ext>
                </a:extLst>
              </a:tr>
            </a:tbl>
          </a:graphicData>
        </a:graphic>
      </p:graphicFrame>
      <p:sp>
        <p:nvSpPr>
          <p:cNvPr id="10" name="ZoneTexte 9">
            <a:extLst>
              <a:ext uri="{FF2B5EF4-FFF2-40B4-BE49-F238E27FC236}">
                <a16:creationId xmlns:a16="http://schemas.microsoft.com/office/drawing/2014/main" id="{44D94C88-96C9-4AE6-8128-335A3C05C129}"/>
              </a:ext>
            </a:extLst>
          </p:cNvPr>
          <p:cNvSpPr txBox="1"/>
          <p:nvPr/>
        </p:nvSpPr>
        <p:spPr>
          <a:xfrm>
            <a:off x="109393" y="5271955"/>
            <a:ext cx="2253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2"/>
                </a:solidFill>
              </a:rPr>
              <a:t>Résultat 1: </a:t>
            </a:r>
            <a:r>
              <a:rPr lang="fr-FR" dirty="0">
                <a:solidFill>
                  <a:schemeClr val="tx2"/>
                </a:solidFill>
              </a:rPr>
              <a:t>P1 = 20%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9F0D675A-7027-4C28-86DF-383F16ED45F5}"/>
              </a:ext>
            </a:extLst>
          </p:cNvPr>
          <p:cNvSpPr txBox="1"/>
          <p:nvPr/>
        </p:nvSpPr>
        <p:spPr>
          <a:xfrm>
            <a:off x="109393" y="6230823"/>
            <a:ext cx="2253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2"/>
                </a:solidFill>
              </a:rPr>
              <a:t>Résultat 2: </a:t>
            </a:r>
            <a:r>
              <a:rPr lang="fr-FR" dirty="0">
                <a:solidFill>
                  <a:schemeClr val="tx2"/>
                </a:solidFill>
              </a:rPr>
              <a:t>P1 = 40%</a:t>
            </a:r>
          </a:p>
        </p:txBody>
      </p:sp>
    </p:spTree>
    <p:extLst>
      <p:ext uri="{BB962C8B-B14F-4D97-AF65-F5344CB8AC3E}">
        <p14:creationId xmlns:p14="http://schemas.microsoft.com/office/powerpoint/2010/main" val="4003484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93376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Scoring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algo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9F40487-611B-49A8-87F7-421B70D4618D}"/>
              </a:ext>
            </a:extLst>
          </p:cNvPr>
          <p:cNvSpPr txBox="1"/>
          <p:nvPr/>
        </p:nvSpPr>
        <p:spPr>
          <a:xfrm>
            <a:off x="849853" y="1480982"/>
            <a:ext cx="56907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tx2"/>
                </a:solidFill>
              </a:rPr>
              <a:t>BLEU (</a:t>
            </a:r>
            <a:r>
              <a:rPr lang="fr-FR" sz="2400" b="1" dirty="0" err="1">
                <a:solidFill>
                  <a:schemeClr val="tx2"/>
                </a:solidFill>
              </a:rPr>
              <a:t>Bilingual</a:t>
            </a:r>
            <a:r>
              <a:rPr lang="fr-FR" sz="2400" b="1" dirty="0">
                <a:solidFill>
                  <a:schemeClr val="tx2"/>
                </a:solidFill>
              </a:rPr>
              <a:t> Evaluation </a:t>
            </a:r>
            <a:r>
              <a:rPr lang="fr-FR" sz="2400" b="1" dirty="0" err="1">
                <a:solidFill>
                  <a:schemeClr val="tx2"/>
                </a:solidFill>
              </a:rPr>
              <a:t>Understudy</a:t>
            </a:r>
            <a:r>
              <a:rPr lang="fr-FR" sz="2400" b="1" dirty="0">
                <a:solidFill>
                  <a:schemeClr val="tx2"/>
                </a:solidFill>
              </a:rPr>
              <a:t>)</a:t>
            </a:r>
          </a:p>
          <a:p>
            <a:r>
              <a:rPr lang="fr-FR" dirty="0">
                <a:solidFill>
                  <a:schemeClr val="tx2"/>
                </a:solidFill>
              </a:rPr>
              <a:t>(for NLP)</a:t>
            </a:r>
          </a:p>
          <a:p>
            <a:endParaRPr lang="fr-FR" b="1" dirty="0">
              <a:solidFill>
                <a:schemeClr val="tx2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73C717E-770C-4A8A-80FF-A2B7D8961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53" y="2700954"/>
            <a:ext cx="462915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FF69860-2A7A-4F53-8D20-22F8A1586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53" y="3495754"/>
            <a:ext cx="369570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C7E8FFE-A042-479C-8FAC-4BE76A19062A}"/>
              </a:ext>
            </a:extLst>
          </p:cNvPr>
          <p:cNvSpPr txBox="1"/>
          <p:nvPr/>
        </p:nvSpPr>
        <p:spPr>
          <a:xfrm>
            <a:off x="6540648" y="1407899"/>
            <a:ext cx="47763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Etapes:</a:t>
            </a:r>
          </a:p>
          <a:p>
            <a:pPr marL="342900" indent="-342900">
              <a:buAutoNum type="arabicPeriod"/>
            </a:pPr>
            <a:r>
              <a:rPr lang="fr-FR" dirty="0"/>
              <a:t>Couper la phrase en n-grams de 1 à 4</a:t>
            </a:r>
          </a:p>
          <a:p>
            <a:pPr marL="342900" indent="-342900">
              <a:buAutoNum type="arabicPeriod"/>
            </a:pPr>
            <a:r>
              <a:rPr lang="fr-FR" dirty="0"/>
              <a:t>Calculer la précision des n-grams (</a:t>
            </a:r>
            <a:r>
              <a:rPr lang="fr-FR" dirty="0" err="1"/>
              <a:t>Pn</a:t>
            </a:r>
            <a:r>
              <a:rPr lang="fr-FR" dirty="0"/>
              <a:t>)</a:t>
            </a:r>
          </a:p>
          <a:p>
            <a:pPr marL="342900" indent="-342900">
              <a:buAutoNum type="arabicPeriod"/>
            </a:pPr>
            <a:r>
              <a:rPr lang="fr-FR" dirty="0"/>
              <a:t>Calculer la moyenne pondérée des </a:t>
            </a:r>
            <a:r>
              <a:rPr lang="fr-FR" dirty="0" err="1"/>
              <a:t>logPn</a:t>
            </a:r>
            <a:endParaRPr lang="fr-FR" dirty="0"/>
          </a:p>
          <a:p>
            <a:pPr marL="342900" indent="-342900">
              <a:buAutoNum type="arabicPeriod"/>
            </a:pPr>
            <a:r>
              <a:rPr lang="fr-FR" dirty="0" err="1"/>
              <a:t>Exp</a:t>
            </a:r>
            <a:r>
              <a:rPr lang="fr-FR" dirty="0"/>
              <a:t>. et Multiplier par la </a:t>
            </a:r>
            <a:r>
              <a:rPr lang="fr-FR" dirty="0" err="1"/>
              <a:t>Brevity</a:t>
            </a:r>
            <a:r>
              <a:rPr lang="fr-FR" dirty="0"/>
              <a:t> </a:t>
            </a:r>
            <a:r>
              <a:rPr lang="fr-FR" dirty="0" err="1"/>
              <a:t>Penality</a:t>
            </a:r>
            <a:endParaRPr lang="fr-FR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45598B30-7110-404E-9A8C-70E39D105A6B}"/>
              </a:ext>
            </a:extLst>
          </p:cNvPr>
          <p:cNvSpPr txBox="1"/>
          <p:nvPr/>
        </p:nvSpPr>
        <p:spPr>
          <a:xfrm>
            <a:off x="6540648" y="2977179"/>
            <a:ext cx="47763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Résultat attendu : </a:t>
            </a:r>
            <a:r>
              <a:rPr lang="fr-FR" i="1" dirty="0"/>
              <a:t>Demain nous allons manger au restaurant</a:t>
            </a:r>
          </a:p>
          <a:p>
            <a:r>
              <a:rPr lang="fr-FR" b="1" dirty="0"/>
              <a:t>Résultat 1: </a:t>
            </a:r>
            <a:r>
              <a:rPr lang="fr-FR" i="1" dirty="0"/>
              <a:t>Demain manger au aller restaurant nous. P1 = 1; P2 = 0,20;</a:t>
            </a:r>
          </a:p>
          <a:p>
            <a:r>
              <a:rPr lang="fr-FR" dirty="0"/>
              <a:t>BLEU = 0,84</a:t>
            </a:r>
          </a:p>
          <a:p>
            <a:r>
              <a:rPr lang="fr-FR" b="1" dirty="0"/>
              <a:t>Résultat 2: </a:t>
            </a:r>
            <a:r>
              <a:rPr lang="fr-FR" i="1" dirty="0"/>
              <a:t>Nous allons diner au restaurant demain. P1 = 0,83; P2=0,40;</a:t>
            </a:r>
          </a:p>
          <a:p>
            <a:r>
              <a:rPr lang="fr-FR" i="1" dirty="0"/>
              <a:t>BLEU = 1,46</a:t>
            </a:r>
          </a:p>
        </p:txBody>
      </p:sp>
    </p:spTree>
    <p:extLst>
      <p:ext uri="{BB962C8B-B14F-4D97-AF65-F5344CB8AC3E}">
        <p14:creationId xmlns:p14="http://schemas.microsoft.com/office/powerpoint/2010/main" val="854461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73D67F9B-C3FD-4949-9842-CC1CF5C8A6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149411" y="6422273"/>
            <a:ext cx="314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pc="-15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22</a:t>
            </a:fld>
            <a:endParaRPr lang="id-ID" sz="1600" spc="-15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4153253" y="3018409"/>
            <a:ext cx="3885494" cy="821182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pPr algn="ctr"/>
            <a:r>
              <a:rPr lang="fr-FR" sz="2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Dimensionality</a:t>
            </a:r>
            <a:endParaRPr lang="fr-FR" sz="2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Reduction</a:t>
            </a:r>
          </a:p>
        </p:txBody>
      </p:sp>
    </p:spTree>
    <p:extLst>
      <p:ext uri="{BB962C8B-B14F-4D97-AF65-F5344CB8AC3E}">
        <p14:creationId xmlns:p14="http://schemas.microsoft.com/office/powerpoint/2010/main" val="12987907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Dimensionality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Reduction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PCA</a:t>
            </a:r>
            <a:endParaRPr lang="fr-FR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170" name="Picture 2" descr="Principal Component Analysis (PCA) - Better Explained | ML+">
            <a:extLst>
              <a:ext uri="{FF2B5EF4-FFF2-40B4-BE49-F238E27FC236}">
                <a16:creationId xmlns:a16="http://schemas.microsoft.com/office/drawing/2014/main" id="{46356258-8641-4775-B70E-835080F73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031" y="1879786"/>
            <a:ext cx="3463807" cy="309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alcul matriciel-Valeurs propres - Vecteurs propres ...">
            <a:extLst>
              <a:ext uri="{FF2B5EF4-FFF2-40B4-BE49-F238E27FC236}">
                <a16:creationId xmlns:a16="http://schemas.microsoft.com/office/drawing/2014/main" id="{3F80E572-C533-4E63-A63A-3EBA5D022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020" y="2557938"/>
            <a:ext cx="4157066" cy="174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8B29F77-3643-4EA7-8E78-7E460A283920}"/>
              </a:ext>
            </a:extLst>
          </p:cNvPr>
          <p:cNvSpPr txBox="1"/>
          <p:nvPr/>
        </p:nvSpPr>
        <p:spPr>
          <a:xfrm>
            <a:off x="1290918" y="1441525"/>
            <a:ext cx="4805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2"/>
                </a:solidFill>
              </a:rPr>
              <a:t>Diagonaliser la matrice de covariance pour sortir les directions principales</a:t>
            </a:r>
          </a:p>
        </p:txBody>
      </p:sp>
    </p:spTree>
    <p:extLst>
      <p:ext uri="{BB962C8B-B14F-4D97-AF65-F5344CB8AC3E}">
        <p14:creationId xmlns:p14="http://schemas.microsoft.com/office/powerpoint/2010/main" val="33018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Dimensionality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Reduction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LDA</a:t>
            </a:r>
            <a:endParaRPr lang="fr-FR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8B29F77-3643-4EA7-8E78-7E460A283920}"/>
              </a:ext>
            </a:extLst>
          </p:cNvPr>
          <p:cNvSpPr txBox="1"/>
          <p:nvPr/>
        </p:nvSpPr>
        <p:spPr>
          <a:xfrm>
            <a:off x="1290918" y="1441525"/>
            <a:ext cx="4805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2"/>
                </a:solidFill>
              </a:rPr>
              <a:t>Maximiser la distance entre les classes</a:t>
            </a:r>
          </a:p>
          <a:p>
            <a:r>
              <a:rPr lang="fr-FR" b="1" dirty="0">
                <a:solidFill>
                  <a:schemeClr val="tx2"/>
                </a:solidFill>
              </a:rPr>
              <a:t>Minimiser la variance intra classe</a:t>
            </a:r>
          </a:p>
        </p:txBody>
      </p:sp>
      <p:pic>
        <p:nvPicPr>
          <p:cNvPr id="9218" name="Picture 2" descr="Machine Learning-LDA (Linear Discrimination) Dimensionality ...">
            <a:extLst>
              <a:ext uri="{FF2B5EF4-FFF2-40B4-BE49-F238E27FC236}">
                <a16:creationId xmlns:a16="http://schemas.microsoft.com/office/drawing/2014/main" id="{D321FE16-1EC3-4DA2-9C3A-91691BE88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484" y="3402251"/>
            <a:ext cx="3657600" cy="277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5888966-3A2B-4463-981E-E55A66E56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918" y="3402251"/>
            <a:ext cx="36576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29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73D67F9B-C3FD-4949-9842-CC1CF5C8A6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149411" y="6422273"/>
            <a:ext cx="314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pc="-15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25</a:t>
            </a:fld>
            <a:endParaRPr lang="id-ID" sz="1600" spc="-15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4153253" y="2833743"/>
            <a:ext cx="3885494" cy="821182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TP 1 (suite) : </a:t>
            </a:r>
          </a:p>
          <a:p>
            <a:pPr algn="ctr"/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Model </a:t>
            </a:r>
            <a:r>
              <a:rPr lang="fr-FR" sz="2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Selection</a:t>
            </a:r>
            <a:endParaRPr lang="fr-FR" sz="2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973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73D67F9B-C3FD-4949-9842-CC1CF5C8A6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149411" y="6422273"/>
            <a:ext cx="314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pc="-15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26</a:t>
            </a:fld>
            <a:endParaRPr lang="id-ID" sz="1600" spc="-15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4153253" y="3203075"/>
            <a:ext cx="3885494" cy="451850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 </a:t>
            </a:r>
            <a:r>
              <a:rPr lang="fr-FR" sz="2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WorkFlow</a:t>
            </a:r>
            <a:endParaRPr lang="fr-FR" sz="2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395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49411" y="6422273"/>
            <a:ext cx="314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27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3616425" y="355396"/>
            <a:ext cx="4125845" cy="5837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Workflow data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1" name="Group 168"/>
          <p:cNvGrpSpPr>
            <a:grpSpLocks/>
          </p:cNvGrpSpPr>
          <p:nvPr/>
        </p:nvGrpSpPr>
        <p:grpSpPr bwMode="auto">
          <a:xfrm>
            <a:off x="2123767" y="3549098"/>
            <a:ext cx="404735" cy="412091"/>
            <a:chOff x="752467" y="2433825"/>
            <a:chExt cx="349226" cy="355558"/>
          </a:xfrm>
        </p:grpSpPr>
        <p:sp>
          <p:nvSpPr>
            <p:cNvPr id="74" name="Oval 73"/>
            <p:cNvSpPr/>
            <p:nvPr/>
          </p:nvSpPr>
          <p:spPr>
            <a:xfrm>
              <a:off x="752467" y="2438585"/>
              <a:ext cx="349226" cy="35079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5" name="TextBox 62"/>
            <p:cNvSpPr txBox="1">
              <a:spLocks noChangeArrowheads="1"/>
            </p:cNvSpPr>
            <p:nvPr/>
          </p:nvSpPr>
          <p:spPr bwMode="auto">
            <a:xfrm>
              <a:off x="825761" y="2433825"/>
              <a:ext cx="184617" cy="345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nb-NO" altLang="id-ID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sp>
        <p:nvSpPr>
          <p:cNvPr id="12" name="TextBox 86"/>
          <p:cNvSpPr txBox="1">
            <a:spLocks noChangeArrowheads="1"/>
          </p:cNvSpPr>
          <p:nvPr/>
        </p:nvSpPr>
        <p:spPr bwMode="auto">
          <a:xfrm>
            <a:off x="1486241" y="4133290"/>
            <a:ext cx="162020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id-ID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Scrapping</a:t>
            </a:r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 </a:t>
            </a:r>
            <a:r>
              <a:rPr lang="fr-FR" altLang="id-ID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Gathering</a:t>
            </a:r>
            <a:endParaRPr lang="en-US" altLang="id-ID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grpSp>
        <p:nvGrpSpPr>
          <p:cNvPr id="18" name="Group 117"/>
          <p:cNvGrpSpPr>
            <a:grpSpLocks/>
          </p:cNvGrpSpPr>
          <p:nvPr/>
        </p:nvGrpSpPr>
        <p:grpSpPr bwMode="auto">
          <a:xfrm>
            <a:off x="3308803" y="3536197"/>
            <a:ext cx="404735" cy="433674"/>
            <a:chOff x="1769666" y="2419312"/>
            <a:chExt cx="349226" cy="374178"/>
          </a:xfrm>
        </p:grpSpPr>
        <p:sp>
          <p:nvSpPr>
            <p:cNvPr id="68" name="Oval 41"/>
            <p:cNvSpPr/>
            <p:nvPr/>
          </p:nvSpPr>
          <p:spPr>
            <a:xfrm>
              <a:off x="1769666" y="2442694"/>
              <a:ext cx="349226" cy="35079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9" name="TextBox 119"/>
            <p:cNvSpPr txBox="1">
              <a:spLocks noChangeArrowheads="1"/>
            </p:cNvSpPr>
            <p:nvPr/>
          </p:nvSpPr>
          <p:spPr bwMode="auto">
            <a:xfrm>
              <a:off x="1843710" y="2419312"/>
              <a:ext cx="175703" cy="345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id-ID" altLang="id-ID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  <a:endParaRPr lang="nb-NO" altLang="id-ID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1" name="Group 124"/>
          <p:cNvGrpSpPr>
            <a:grpSpLocks/>
          </p:cNvGrpSpPr>
          <p:nvPr/>
        </p:nvGrpSpPr>
        <p:grpSpPr bwMode="auto">
          <a:xfrm>
            <a:off x="4480434" y="3546803"/>
            <a:ext cx="404735" cy="419918"/>
            <a:chOff x="1769644" y="2431835"/>
            <a:chExt cx="349226" cy="362309"/>
          </a:xfrm>
        </p:grpSpPr>
        <p:sp>
          <p:nvSpPr>
            <p:cNvPr id="66" name="Oval 41"/>
            <p:cNvSpPr/>
            <p:nvPr/>
          </p:nvSpPr>
          <p:spPr>
            <a:xfrm>
              <a:off x="1769644" y="2443348"/>
              <a:ext cx="349226" cy="3507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7" name="TextBox 132"/>
            <p:cNvSpPr txBox="1">
              <a:spLocks noChangeArrowheads="1"/>
            </p:cNvSpPr>
            <p:nvPr/>
          </p:nvSpPr>
          <p:spPr bwMode="auto">
            <a:xfrm>
              <a:off x="1856234" y="2431835"/>
              <a:ext cx="182256" cy="345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id-ID" altLang="id-ID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  <a:endParaRPr lang="nb-NO" altLang="id-ID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6" name="Group 136"/>
          <p:cNvGrpSpPr>
            <a:grpSpLocks/>
          </p:cNvGrpSpPr>
          <p:nvPr/>
        </p:nvGrpSpPr>
        <p:grpSpPr bwMode="auto">
          <a:xfrm>
            <a:off x="5654165" y="3549093"/>
            <a:ext cx="406575" cy="417610"/>
            <a:chOff x="1768926" y="2433824"/>
            <a:chExt cx="350813" cy="360320"/>
          </a:xfrm>
        </p:grpSpPr>
        <p:sp>
          <p:nvSpPr>
            <p:cNvPr id="60" name="Oval 41"/>
            <p:cNvSpPr/>
            <p:nvPr/>
          </p:nvSpPr>
          <p:spPr>
            <a:xfrm>
              <a:off x="1768926" y="2443348"/>
              <a:ext cx="350813" cy="3507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TextBox 144"/>
            <p:cNvSpPr txBox="1">
              <a:spLocks noChangeArrowheads="1"/>
            </p:cNvSpPr>
            <p:nvPr/>
          </p:nvSpPr>
          <p:spPr bwMode="auto">
            <a:xfrm>
              <a:off x="1843710" y="2433824"/>
              <a:ext cx="186303" cy="345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id-ID" altLang="id-ID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</a:t>
              </a:r>
              <a:endParaRPr lang="nb-NO" altLang="id-ID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1987629" y="3424002"/>
            <a:ext cx="7741476" cy="719324"/>
            <a:chOff x="1623784" y="3073973"/>
            <a:chExt cx="7741476" cy="719324"/>
          </a:xfrm>
          <a:solidFill>
            <a:schemeClr val="tx1">
              <a:lumMod val="50000"/>
            </a:schemeClr>
          </a:solidFill>
        </p:grpSpPr>
        <p:sp>
          <p:nvSpPr>
            <p:cNvPr id="10" name="Block Arc 3"/>
            <p:cNvSpPr/>
            <p:nvPr/>
          </p:nvSpPr>
          <p:spPr bwMode="auto">
            <a:xfrm>
              <a:off x="1623784" y="3073973"/>
              <a:ext cx="677011" cy="678850"/>
            </a:xfrm>
            <a:prstGeom prst="blockArc">
              <a:avLst>
                <a:gd name="adj1" fmla="val 10800000"/>
                <a:gd name="adj2" fmla="val 21519480"/>
                <a:gd name="adj3" fmla="val 12864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4" name="Block Arc 4"/>
            <p:cNvSpPr/>
            <p:nvPr/>
          </p:nvSpPr>
          <p:spPr bwMode="auto">
            <a:xfrm rot="10800000">
              <a:off x="2212489" y="3116286"/>
              <a:ext cx="677011" cy="677011"/>
            </a:xfrm>
            <a:prstGeom prst="blockArc">
              <a:avLst>
                <a:gd name="adj1" fmla="val 10800000"/>
                <a:gd name="adj2" fmla="val 21586308"/>
                <a:gd name="adj3" fmla="val 1359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" name="Block Arc 3"/>
            <p:cNvSpPr/>
            <p:nvPr/>
          </p:nvSpPr>
          <p:spPr bwMode="auto">
            <a:xfrm>
              <a:off x="2803035" y="3073973"/>
              <a:ext cx="677011" cy="678850"/>
            </a:xfrm>
            <a:prstGeom prst="blockArc">
              <a:avLst>
                <a:gd name="adj1" fmla="val 10800000"/>
                <a:gd name="adj2" fmla="val 21517894"/>
                <a:gd name="adj3" fmla="val 13588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17" name="Group 115"/>
            <p:cNvGrpSpPr>
              <a:grpSpLocks/>
            </p:cNvGrpSpPr>
            <p:nvPr/>
          </p:nvGrpSpPr>
          <p:grpSpPr bwMode="auto">
            <a:xfrm>
              <a:off x="3391740" y="3073976"/>
              <a:ext cx="1267557" cy="717485"/>
              <a:chOff x="2183482" y="2326925"/>
              <a:chExt cx="1093712" cy="619053"/>
            </a:xfrm>
            <a:grpFill/>
          </p:grpSpPr>
          <p:sp>
            <p:nvSpPr>
              <p:cNvPr id="70" name="Block Arc 4"/>
              <p:cNvSpPr/>
              <p:nvPr/>
            </p:nvSpPr>
            <p:spPr>
              <a:xfrm rot="10800000">
                <a:off x="2183482" y="2361846"/>
                <a:ext cx="584159" cy="584132"/>
              </a:xfrm>
              <a:prstGeom prst="blockArc">
                <a:avLst>
                  <a:gd name="adj1" fmla="val 10800000"/>
                  <a:gd name="adj2" fmla="val 21586308"/>
                  <a:gd name="adj3" fmla="val 13599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00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71" name="Block Arc 3"/>
              <p:cNvSpPr/>
              <p:nvPr/>
            </p:nvSpPr>
            <p:spPr>
              <a:xfrm>
                <a:off x="2693035" y="2326925"/>
                <a:ext cx="584159" cy="584132"/>
              </a:xfrm>
              <a:prstGeom prst="blockArc">
                <a:avLst>
                  <a:gd name="adj1" fmla="val 10800000"/>
                  <a:gd name="adj2" fmla="val 21517894"/>
                  <a:gd name="adj3" fmla="val 13588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00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9" name="Block Arc 4"/>
            <p:cNvSpPr/>
            <p:nvPr/>
          </p:nvSpPr>
          <p:spPr bwMode="auto">
            <a:xfrm rot="10800000">
              <a:off x="4567311" y="3116286"/>
              <a:ext cx="677011" cy="677011"/>
            </a:xfrm>
            <a:prstGeom prst="blockArc">
              <a:avLst>
                <a:gd name="adj1" fmla="val 10800000"/>
                <a:gd name="adj2" fmla="val 21586308"/>
                <a:gd name="adj3" fmla="val 1359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0" name="Block Arc 3"/>
            <p:cNvSpPr/>
            <p:nvPr/>
          </p:nvSpPr>
          <p:spPr bwMode="auto">
            <a:xfrm>
              <a:off x="5157857" y="3073973"/>
              <a:ext cx="677011" cy="678850"/>
            </a:xfrm>
            <a:prstGeom prst="blockArc">
              <a:avLst>
                <a:gd name="adj1" fmla="val 10800000"/>
                <a:gd name="adj2" fmla="val 21517894"/>
                <a:gd name="adj3" fmla="val 13588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22" name="Group 125"/>
            <p:cNvGrpSpPr>
              <a:grpSpLocks/>
            </p:cNvGrpSpPr>
            <p:nvPr/>
          </p:nvGrpSpPr>
          <p:grpSpPr bwMode="auto">
            <a:xfrm>
              <a:off x="5746562" y="3073976"/>
              <a:ext cx="1267557" cy="717485"/>
              <a:chOff x="2183142" y="2326925"/>
              <a:chExt cx="1093712" cy="619053"/>
            </a:xfrm>
            <a:grpFill/>
          </p:grpSpPr>
          <p:sp>
            <p:nvSpPr>
              <p:cNvPr id="64" name="Block Arc 4"/>
              <p:cNvSpPr/>
              <p:nvPr/>
            </p:nvSpPr>
            <p:spPr>
              <a:xfrm rot="10800000">
                <a:off x="2183142" y="2361846"/>
                <a:ext cx="584159" cy="584132"/>
              </a:xfrm>
              <a:prstGeom prst="blockArc">
                <a:avLst>
                  <a:gd name="adj1" fmla="val 10800000"/>
                  <a:gd name="adj2" fmla="val 21586308"/>
                  <a:gd name="adj3" fmla="val 13599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00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65" name="Block Arc 3"/>
              <p:cNvSpPr/>
              <p:nvPr/>
            </p:nvSpPr>
            <p:spPr>
              <a:xfrm>
                <a:off x="2692695" y="2326925"/>
                <a:ext cx="584159" cy="584132"/>
              </a:xfrm>
              <a:prstGeom prst="blockArc">
                <a:avLst>
                  <a:gd name="adj1" fmla="val 10800000"/>
                  <a:gd name="adj2" fmla="val 21517894"/>
                  <a:gd name="adj3" fmla="val 13588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00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24" name="Block Arc 4"/>
            <p:cNvSpPr/>
            <p:nvPr/>
          </p:nvSpPr>
          <p:spPr bwMode="auto">
            <a:xfrm rot="10800000">
              <a:off x="6920293" y="3116286"/>
              <a:ext cx="677011" cy="677011"/>
            </a:xfrm>
            <a:prstGeom prst="blockArc">
              <a:avLst>
                <a:gd name="adj1" fmla="val 10800000"/>
                <a:gd name="adj2" fmla="val 21586308"/>
                <a:gd name="adj3" fmla="val 1359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5" name="Block Arc 3"/>
            <p:cNvSpPr/>
            <p:nvPr/>
          </p:nvSpPr>
          <p:spPr bwMode="auto">
            <a:xfrm>
              <a:off x="7510838" y="3073973"/>
              <a:ext cx="677011" cy="678850"/>
            </a:xfrm>
            <a:prstGeom prst="blockArc">
              <a:avLst>
                <a:gd name="adj1" fmla="val 10800000"/>
                <a:gd name="adj2" fmla="val 21517894"/>
                <a:gd name="adj3" fmla="val 13588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27" name="Group 137"/>
            <p:cNvGrpSpPr>
              <a:grpSpLocks/>
            </p:cNvGrpSpPr>
            <p:nvPr/>
          </p:nvGrpSpPr>
          <p:grpSpPr bwMode="auto">
            <a:xfrm>
              <a:off x="8097703" y="3073976"/>
              <a:ext cx="1267557" cy="717485"/>
              <a:chOff x="2182423" y="2326925"/>
              <a:chExt cx="1093712" cy="619053"/>
            </a:xfrm>
            <a:grpFill/>
          </p:grpSpPr>
          <p:sp>
            <p:nvSpPr>
              <p:cNvPr id="58" name="Block Arc 4"/>
              <p:cNvSpPr/>
              <p:nvPr/>
            </p:nvSpPr>
            <p:spPr>
              <a:xfrm rot="10800000">
                <a:off x="2182423" y="2361846"/>
                <a:ext cx="584159" cy="584132"/>
              </a:xfrm>
              <a:prstGeom prst="blockArc">
                <a:avLst>
                  <a:gd name="adj1" fmla="val 10800000"/>
                  <a:gd name="adj2" fmla="val 21586308"/>
                  <a:gd name="adj3" fmla="val 13599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00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9" name="Block Arc 3"/>
              <p:cNvSpPr/>
              <p:nvPr/>
            </p:nvSpPr>
            <p:spPr>
              <a:xfrm>
                <a:off x="2691976" y="2326925"/>
                <a:ext cx="584159" cy="584132"/>
              </a:xfrm>
              <a:prstGeom prst="blockArc">
                <a:avLst>
                  <a:gd name="adj1" fmla="val 10800000"/>
                  <a:gd name="adj2" fmla="val 21517894"/>
                  <a:gd name="adj3" fmla="val 13588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00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grpSp>
        <p:nvGrpSpPr>
          <p:cNvPr id="32" name="Group 160"/>
          <p:cNvGrpSpPr>
            <a:grpSpLocks/>
          </p:cNvGrpSpPr>
          <p:nvPr/>
        </p:nvGrpSpPr>
        <p:grpSpPr bwMode="auto">
          <a:xfrm>
            <a:off x="6827895" y="3536197"/>
            <a:ext cx="406574" cy="433674"/>
            <a:chOff x="7351246" y="2419312"/>
            <a:chExt cx="350813" cy="374178"/>
          </a:xfrm>
        </p:grpSpPr>
        <p:sp>
          <p:nvSpPr>
            <p:cNvPr id="52" name="Oval 41"/>
            <p:cNvSpPr/>
            <p:nvPr/>
          </p:nvSpPr>
          <p:spPr>
            <a:xfrm>
              <a:off x="7351246" y="2442694"/>
              <a:ext cx="350813" cy="3507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3" name="TextBox 159"/>
            <p:cNvSpPr txBox="1">
              <a:spLocks noChangeArrowheads="1"/>
            </p:cNvSpPr>
            <p:nvPr/>
          </p:nvSpPr>
          <p:spPr bwMode="auto">
            <a:xfrm>
              <a:off x="7425669" y="2419312"/>
              <a:ext cx="183491" cy="345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id-ID" altLang="id-ID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5</a:t>
              </a:r>
              <a:endParaRPr lang="nb-NO" altLang="id-ID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39" name="TextBox 170"/>
          <p:cNvSpPr txBox="1">
            <a:spLocks noChangeArrowheads="1"/>
          </p:cNvSpPr>
          <p:nvPr/>
        </p:nvSpPr>
        <p:spPr bwMode="auto">
          <a:xfrm>
            <a:off x="4066804" y="4256400"/>
            <a:ext cx="117964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Storage</a:t>
            </a:r>
            <a:endParaRPr lang="en-US" altLang="id-ID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sp>
        <p:nvSpPr>
          <p:cNvPr id="42" name="TextBox 173"/>
          <p:cNvSpPr txBox="1">
            <a:spLocks noChangeArrowheads="1"/>
          </p:cNvSpPr>
          <p:nvPr/>
        </p:nvSpPr>
        <p:spPr bwMode="auto">
          <a:xfrm>
            <a:off x="2791793" y="2838604"/>
            <a:ext cx="146530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id-ID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Cleaning</a:t>
            </a:r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 (</a:t>
            </a:r>
            <a:r>
              <a:rPr lang="fr-FR" altLang="id-ID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dep</a:t>
            </a:r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. ETL/ELT)</a:t>
            </a:r>
            <a:endParaRPr lang="en-US" altLang="id-ID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sp>
        <p:nvSpPr>
          <p:cNvPr id="45" name="TextBox 176"/>
          <p:cNvSpPr txBox="1">
            <a:spLocks noChangeArrowheads="1"/>
          </p:cNvSpPr>
          <p:nvPr/>
        </p:nvSpPr>
        <p:spPr bwMode="auto">
          <a:xfrm>
            <a:off x="5200553" y="2851298"/>
            <a:ext cx="1442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id-ID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Adapt</a:t>
            </a:r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 / PCA</a:t>
            </a:r>
            <a:endParaRPr lang="en-US" altLang="id-ID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sp>
        <p:nvSpPr>
          <p:cNvPr id="47" name="TextBox 178"/>
          <p:cNvSpPr txBox="1">
            <a:spLocks noChangeArrowheads="1"/>
          </p:cNvSpPr>
          <p:nvPr/>
        </p:nvSpPr>
        <p:spPr bwMode="auto">
          <a:xfrm>
            <a:off x="6313512" y="4253682"/>
            <a:ext cx="145801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Training</a:t>
            </a:r>
            <a:endParaRPr lang="en-US" altLang="id-ID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grpSp>
        <p:nvGrpSpPr>
          <p:cNvPr id="86" name="Group 117"/>
          <p:cNvGrpSpPr>
            <a:grpSpLocks/>
          </p:cNvGrpSpPr>
          <p:nvPr/>
        </p:nvGrpSpPr>
        <p:grpSpPr bwMode="auto">
          <a:xfrm>
            <a:off x="8010037" y="3530086"/>
            <a:ext cx="404735" cy="431367"/>
            <a:chOff x="1769666" y="2421301"/>
            <a:chExt cx="349226" cy="372189"/>
          </a:xfrm>
        </p:grpSpPr>
        <p:sp>
          <p:nvSpPr>
            <p:cNvPr id="87" name="Oval 41"/>
            <p:cNvSpPr/>
            <p:nvPr/>
          </p:nvSpPr>
          <p:spPr>
            <a:xfrm>
              <a:off x="1769666" y="2442694"/>
              <a:ext cx="349226" cy="3507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8" name="TextBox 119"/>
            <p:cNvSpPr txBox="1">
              <a:spLocks noChangeArrowheads="1"/>
            </p:cNvSpPr>
            <p:nvPr/>
          </p:nvSpPr>
          <p:spPr bwMode="auto">
            <a:xfrm>
              <a:off x="1856233" y="2421301"/>
              <a:ext cx="176610" cy="345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id-ID" altLang="id-ID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6</a:t>
              </a:r>
              <a:endParaRPr lang="nb-NO" altLang="id-ID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89" name="Group 124"/>
          <p:cNvGrpSpPr>
            <a:grpSpLocks/>
          </p:cNvGrpSpPr>
          <p:nvPr/>
        </p:nvGrpSpPr>
        <p:grpSpPr bwMode="auto">
          <a:xfrm>
            <a:off x="9196177" y="3542989"/>
            <a:ext cx="404734" cy="415305"/>
            <a:chOff x="1769644" y="2435813"/>
            <a:chExt cx="349226" cy="358331"/>
          </a:xfrm>
        </p:grpSpPr>
        <p:sp>
          <p:nvSpPr>
            <p:cNvPr id="90" name="Oval 41"/>
            <p:cNvSpPr/>
            <p:nvPr/>
          </p:nvSpPr>
          <p:spPr>
            <a:xfrm>
              <a:off x="1769644" y="2443348"/>
              <a:ext cx="349226" cy="3507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1" name="TextBox 132"/>
            <p:cNvSpPr txBox="1">
              <a:spLocks noChangeArrowheads="1"/>
            </p:cNvSpPr>
            <p:nvPr/>
          </p:nvSpPr>
          <p:spPr bwMode="auto">
            <a:xfrm>
              <a:off x="1856236" y="2435813"/>
              <a:ext cx="173923" cy="345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id-ID" altLang="id-ID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7</a:t>
              </a:r>
              <a:endParaRPr lang="nb-NO" altLang="id-ID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94" name="TextBox 170"/>
          <p:cNvSpPr txBox="1">
            <a:spLocks noChangeArrowheads="1"/>
          </p:cNvSpPr>
          <p:nvPr/>
        </p:nvSpPr>
        <p:spPr bwMode="auto">
          <a:xfrm>
            <a:off x="8729945" y="4210025"/>
            <a:ext cx="132130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Usage / </a:t>
            </a:r>
            <a:r>
              <a:rPr lang="fr-FR" altLang="id-ID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Viz</a:t>
            </a:r>
            <a:endParaRPr lang="en-US" altLang="id-ID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sp>
        <p:nvSpPr>
          <p:cNvPr id="95" name="TextBox 173"/>
          <p:cNvSpPr txBox="1">
            <a:spLocks noChangeArrowheads="1"/>
          </p:cNvSpPr>
          <p:nvPr/>
        </p:nvSpPr>
        <p:spPr bwMode="auto">
          <a:xfrm>
            <a:off x="7535297" y="2840579"/>
            <a:ext cx="142987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id-ID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Testing</a:t>
            </a:r>
            <a:endParaRPr lang="en-US" altLang="id-ID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134908" y="4586292"/>
            <a:ext cx="32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latin typeface="Font Awesome 5 Pro Light" panose="02000303000000000000" pitchFamily="50" charset="2"/>
              </a:rPr>
              <a:t>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362801" y="2224018"/>
            <a:ext cx="32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latin typeface="Font Awesome 5 Pro Light" panose="02000303000000000000" pitchFamily="50" charset="2"/>
              </a:rPr>
              <a:t>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4524192" y="4586292"/>
            <a:ext cx="32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latin typeface="Font Awesome 5 Pro Light" panose="02000303000000000000" pitchFamily="50" charset="2"/>
              </a:rPr>
              <a:t>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723057" y="2194990"/>
            <a:ext cx="32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latin typeface="Font Awesome 5 Pro Light" panose="02000303000000000000" pitchFamily="50" charset="2"/>
              </a:rPr>
              <a:t>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6854768" y="4586292"/>
            <a:ext cx="355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latin typeface="Font Awesome 5 Pro Light" panose="02000303000000000000" pitchFamily="50" charset="2"/>
              </a:rPr>
              <a:t>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8040783" y="2194990"/>
            <a:ext cx="32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latin typeface="Font Awesome 5 Pro Light" panose="02000303000000000000" pitchFamily="50" charset="2"/>
              </a:rPr>
              <a:t>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9247668" y="4577571"/>
            <a:ext cx="32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latin typeface="Font Awesome 5 Pro Light" panose="02000303000000000000" pitchFamily="50" charset="2"/>
              </a:rPr>
              <a:t></a:t>
            </a:r>
          </a:p>
        </p:txBody>
      </p:sp>
    </p:spTree>
    <p:extLst>
      <p:ext uri="{BB962C8B-B14F-4D97-AF65-F5344CB8AC3E}">
        <p14:creationId xmlns:p14="http://schemas.microsoft.com/office/powerpoint/2010/main" val="23247071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Famous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Dataset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4D95A6A-0B53-4568-AE7B-F2A4763BBA9E}"/>
              </a:ext>
            </a:extLst>
          </p:cNvPr>
          <p:cNvSpPr txBox="1"/>
          <p:nvPr/>
        </p:nvSpPr>
        <p:spPr>
          <a:xfrm>
            <a:off x="1452281" y="1516828"/>
            <a:ext cx="571231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MNIST</a:t>
            </a:r>
            <a:r>
              <a:rPr lang="fr-FR" dirty="0"/>
              <a:t> : </a:t>
            </a:r>
            <a:r>
              <a:rPr lang="fr-FR" dirty="0" err="1"/>
              <a:t>dataset</a:t>
            </a:r>
            <a:r>
              <a:rPr lang="fr-FR" dirty="0"/>
              <a:t> digit </a:t>
            </a:r>
            <a:r>
              <a:rPr lang="fr-FR" dirty="0" err="1"/>
              <a:t>numbers</a:t>
            </a:r>
            <a:endParaRPr lang="fr-FR" dirty="0"/>
          </a:p>
          <a:p>
            <a:r>
              <a:rPr lang="fr-FR" b="1" dirty="0"/>
              <a:t>MS-COCO</a:t>
            </a:r>
            <a:r>
              <a:rPr lang="fr-FR" dirty="0"/>
              <a:t> : </a:t>
            </a:r>
            <a:r>
              <a:rPr lang="fr-FR" dirty="0" err="1"/>
              <a:t>object</a:t>
            </a:r>
            <a:r>
              <a:rPr lang="fr-FR" dirty="0"/>
              <a:t> </a:t>
            </a:r>
            <a:r>
              <a:rPr lang="fr-FR" dirty="0" err="1"/>
              <a:t>detection</a:t>
            </a:r>
            <a:r>
              <a:rPr lang="fr-FR" dirty="0"/>
              <a:t> and segmentation</a:t>
            </a:r>
          </a:p>
          <a:p>
            <a:r>
              <a:rPr lang="fr-FR" b="1" dirty="0" err="1"/>
              <a:t>ImageNet</a:t>
            </a:r>
            <a:r>
              <a:rPr lang="fr-FR" dirty="0"/>
              <a:t> : </a:t>
            </a:r>
            <a:r>
              <a:rPr lang="fr-FR" dirty="0" err="1"/>
              <a:t>object</a:t>
            </a:r>
            <a:r>
              <a:rPr lang="fr-FR" dirty="0"/>
              <a:t> classification</a:t>
            </a:r>
          </a:p>
          <a:p>
            <a:r>
              <a:rPr lang="fr-FR" b="1" dirty="0"/>
              <a:t>Open Image </a:t>
            </a:r>
            <a:r>
              <a:rPr lang="fr-FR" b="1" dirty="0" err="1"/>
              <a:t>Dataset</a:t>
            </a:r>
            <a:endParaRPr lang="fr-FR" b="1" dirty="0"/>
          </a:p>
          <a:p>
            <a:endParaRPr lang="fr-FR" dirty="0"/>
          </a:p>
          <a:p>
            <a:r>
              <a:rPr lang="fr-FR" b="1" dirty="0"/>
              <a:t>IMDB</a:t>
            </a:r>
          </a:p>
          <a:p>
            <a:r>
              <a:rPr lang="fr-FR" b="1" dirty="0"/>
              <a:t>Sentiment140</a:t>
            </a:r>
          </a:p>
          <a:p>
            <a:r>
              <a:rPr lang="fr-FR" b="1" dirty="0" err="1"/>
              <a:t>WordNet</a:t>
            </a:r>
            <a:endParaRPr lang="fr-FR" b="1" dirty="0"/>
          </a:p>
          <a:p>
            <a:endParaRPr lang="fr-FR" dirty="0"/>
          </a:p>
          <a:p>
            <a:r>
              <a:rPr lang="fr-FR" b="1" dirty="0" err="1"/>
              <a:t>FreeSpoken</a:t>
            </a:r>
            <a:r>
              <a:rPr lang="fr-FR" b="1" dirty="0"/>
              <a:t> Digit </a:t>
            </a:r>
            <a:r>
              <a:rPr lang="fr-FR" b="1" dirty="0" err="1"/>
              <a:t>dataset</a:t>
            </a:r>
            <a:endParaRPr lang="fr-FR" b="1" dirty="0"/>
          </a:p>
          <a:p>
            <a:r>
              <a:rPr lang="fr-FR" b="1" dirty="0" err="1"/>
              <a:t>LibriSpeech</a:t>
            </a:r>
            <a:endParaRPr lang="fr-FR" b="1" dirty="0"/>
          </a:p>
          <a:p>
            <a:r>
              <a:rPr lang="fr-FR" b="1" dirty="0" err="1"/>
              <a:t>VoxCeleb</a:t>
            </a:r>
            <a:endParaRPr lang="fr-FR" b="1" dirty="0"/>
          </a:p>
          <a:p>
            <a:endParaRPr lang="fr-FR" dirty="0"/>
          </a:p>
          <a:p>
            <a:r>
              <a:rPr lang="fr-FR" b="1" dirty="0" err="1"/>
              <a:t>Kaggle</a:t>
            </a:r>
            <a:endParaRPr lang="fr-FR" b="1" dirty="0"/>
          </a:p>
          <a:p>
            <a:r>
              <a:rPr lang="fr-FR" b="1" dirty="0" err="1"/>
              <a:t>Data.gouv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094693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Cleaning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/ </a:t>
            </a: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Feature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Enginering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FCF482C-D122-4392-8239-07836E413362}"/>
              </a:ext>
            </a:extLst>
          </p:cNvPr>
          <p:cNvSpPr txBox="1"/>
          <p:nvPr/>
        </p:nvSpPr>
        <p:spPr>
          <a:xfrm>
            <a:off x="828338" y="1473797"/>
            <a:ext cx="346396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solidFill>
                  <a:schemeClr val="tx2"/>
                </a:solidFill>
              </a:rPr>
              <a:t>Cleaning avec Pandas</a:t>
            </a:r>
          </a:p>
          <a:p>
            <a:pPr marL="285750" indent="-285750">
              <a:buFontTx/>
              <a:buChar char="-"/>
            </a:pPr>
            <a:r>
              <a:rPr lang="fr-FR">
                <a:solidFill>
                  <a:schemeClr val="tx2"/>
                </a:solidFill>
              </a:rPr>
              <a:t>Dropna</a:t>
            </a:r>
          </a:p>
          <a:p>
            <a:pPr marL="285750" indent="-285750">
              <a:buFontTx/>
              <a:buChar char="-"/>
            </a:pPr>
            <a:r>
              <a:rPr lang="fr-FR">
                <a:solidFill>
                  <a:schemeClr val="tx2"/>
                </a:solidFill>
              </a:rPr>
              <a:t>Fillna</a:t>
            </a:r>
          </a:p>
          <a:p>
            <a:pPr marL="285750" indent="-285750">
              <a:buFontTx/>
              <a:buChar char="-"/>
            </a:pPr>
            <a:r>
              <a:rPr lang="fr-FR">
                <a:solidFill>
                  <a:schemeClr val="tx2"/>
                </a:solidFill>
              </a:rPr>
              <a:t>Interpolate</a:t>
            </a:r>
          </a:p>
          <a:p>
            <a:pPr marL="285750" indent="-285750">
              <a:buFontTx/>
              <a:buChar char="-"/>
            </a:pPr>
            <a:r>
              <a:rPr lang="fr-FR">
                <a:solidFill>
                  <a:schemeClr val="tx2"/>
                </a:solidFill>
              </a:rPr>
              <a:t>Custom map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D100C2C-87AB-411F-93AF-8C9131664ABD}"/>
              </a:ext>
            </a:extLst>
          </p:cNvPr>
          <p:cNvSpPr txBox="1"/>
          <p:nvPr/>
        </p:nvSpPr>
        <p:spPr>
          <a:xfrm>
            <a:off x="828338" y="3429000"/>
            <a:ext cx="346396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tx2"/>
                </a:solidFill>
              </a:rPr>
              <a:t>Labeliser avec </a:t>
            </a:r>
            <a:r>
              <a:rPr lang="fr-FR" sz="2000" b="1" dirty="0" err="1">
                <a:solidFill>
                  <a:schemeClr val="tx2"/>
                </a:solidFill>
              </a:rPr>
              <a:t>Sklearn</a:t>
            </a:r>
            <a:endParaRPr lang="fr-FR" sz="2000" b="1" dirty="0">
              <a:solidFill>
                <a:schemeClr val="tx2"/>
              </a:solidFill>
            </a:endParaRPr>
          </a:p>
          <a:p>
            <a:r>
              <a:rPr lang="fr-FR" dirty="0" err="1">
                <a:solidFill>
                  <a:schemeClr val="tx2"/>
                </a:solidFill>
              </a:rPr>
              <a:t>LabelEncoders</a:t>
            </a:r>
            <a:r>
              <a:rPr lang="fr-FR" dirty="0">
                <a:solidFill>
                  <a:schemeClr val="tx2"/>
                </a:solidFill>
              </a:rPr>
              <a:t> :</a:t>
            </a: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chemeClr val="tx2"/>
                </a:solidFill>
              </a:rPr>
              <a:t>OneHotEncoder</a:t>
            </a:r>
            <a:r>
              <a:rPr lang="fr-FR" dirty="0">
                <a:solidFill>
                  <a:schemeClr val="tx2"/>
                </a:solidFill>
              </a:rPr>
              <a:t> (</a:t>
            </a:r>
            <a:r>
              <a:rPr lang="fr-FR" dirty="0" err="1">
                <a:solidFill>
                  <a:schemeClr val="tx2"/>
                </a:solidFill>
              </a:rPr>
              <a:t>dummy</a:t>
            </a:r>
            <a:r>
              <a:rPr lang="fr-FR" dirty="0">
                <a:solidFill>
                  <a:schemeClr val="tx2"/>
                </a:solidFill>
              </a:rPr>
              <a:t> spread)</a:t>
            </a: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chemeClr val="tx2"/>
                </a:solidFill>
              </a:rPr>
              <a:t>OrdinalEncoder</a:t>
            </a:r>
            <a:r>
              <a:rPr lang="fr-FR" dirty="0">
                <a:solidFill>
                  <a:schemeClr val="tx2"/>
                </a:solidFill>
              </a:rPr>
              <a:t> (use </a:t>
            </a:r>
            <a:r>
              <a:rPr lang="fr-FR" dirty="0" err="1">
                <a:solidFill>
                  <a:schemeClr val="tx2"/>
                </a:solidFill>
              </a:rPr>
              <a:t>order</a:t>
            </a:r>
            <a:r>
              <a:rPr lang="fr-FR" dirty="0">
                <a:solidFill>
                  <a:schemeClr val="tx2"/>
                </a:solidFill>
              </a:rPr>
              <a:t> 1 </a:t>
            </a:r>
            <a:r>
              <a:rPr lang="fr-FR" dirty="0" err="1">
                <a:solidFill>
                  <a:schemeClr val="tx2"/>
                </a:solidFill>
              </a:rPr>
              <a:t>dim</a:t>
            </a:r>
            <a:r>
              <a:rPr lang="fr-FR" dirty="0">
                <a:solidFill>
                  <a:schemeClr val="tx2"/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chemeClr val="tx2"/>
                </a:solidFill>
              </a:rPr>
              <a:t>LabelEncoder</a:t>
            </a:r>
            <a:r>
              <a:rPr lang="fr-FR" dirty="0">
                <a:solidFill>
                  <a:schemeClr val="tx2"/>
                </a:solidFill>
              </a:rPr>
              <a:t> (use for </a:t>
            </a:r>
            <a:r>
              <a:rPr lang="fr-FR" dirty="0" err="1">
                <a:solidFill>
                  <a:schemeClr val="tx2"/>
                </a:solidFill>
              </a:rPr>
              <a:t>target</a:t>
            </a:r>
            <a:r>
              <a:rPr lang="fr-FR" dirty="0">
                <a:solidFill>
                  <a:schemeClr val="tx2"/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chemeClr val="tx2"/>
                </a:solidFill>
              </a:rPr>
              <a:t>FeatureHasher</a:t>
            </a:r>
            <a:endParaRPr lang="fr-FR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chemeClr val="tx2"/>
                </a:solidFill>
              </a:rPr>
              <a:t>Cyclic</a:t>
            </a:r>
            <a:r>
              <a:rPr lang="fr-FR" dirty="0">
                <a:solidFill>
                  <a:schemeClr val="tx2"/>
                </a:solidFill>
              </a:rPr>
              <a:t> </a:t>
            </a:r>
            <a:r>
              <a:rPr lang="fr-FR" dirty="0" err="1">
                <a:solidFill>
                  <a:schemeClr val="tx2"/>
                </a:solidFill>
              </a:rPr>
              <a:t>encoding</a:t>
            </a:r>
            <a:endParaRPr lang="fr-FR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chemeClr val="tx2"/>
                </a:solidFill>
              </a:rPr>
              <a:t>KFold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F1628A4-C8F2-4EB5-9EDA-2141B9642F66}"/>
              </a:ext>
            </a:extLst>
          </p:cNvPr>
          <p:cNvSpPr txBox="1"/>
          <p:nvPr/>
        </p:nvSpPr>
        <p:spPr>
          <a:xfrm>
            <a:off x="5735618" y="1473797"/>
            <a:ext cx="346396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tx2"/>
                </a:solidFill>
              </a:rPr>
              <a:t>Pre traitement</a:t>
            </a: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chemeClr val="tx2"/>
                </a:solidFill>
              </a:rPr>
              <a:t>Normalization</a:t>
            </a:r>
            <a:r>
              <a:rPr lang="fr-FR" dirty="0">
                <a:solidFill>
                  <a:schemeClr val="tx2"/>
                </a:solidFill>
              </a:rPr>
              <a:t>: </a:t>
            </a:r>
            <a:r>
              <a:rPr lang="fr-FR" b="1" dirty="0" err="1">
                <a:solidFill>
                  <a:schemeClr val="tx2"/>
                </a:solidFill>
              </a:rPr>
              <a:t>MinMaxScaler</a:t>
            </a:r>
            <a:r>
              <a:rPr lang="fr-FR" b="1" dirty="0">
                <a:solidFill>
                  <a:schemeClr val="tx2"/>
                </a:solidFill>
              </a:rPr>
              <a:t> (and </a:t>
            </a:r>
            <a:r>
              <a:rPr lang="fr-FR" b="1" dirty="0" err="1">
                <a:solidFill>
                  <a:schemeClr val="tx2"/>
                </a:solidFill>
              </a:rPr>
              <a:t>other</a:t>
            </a:r>
            <a:r>
              <a:rPr lang="fr-FR" b="1" dirty="0">
                <a:solidFill>
                  <a:schemeClr val="tx2"/>
                </a:solidFill>
              </a:rPr>
              <a:t> </a:t>
            </a:r>
            <a:r>
              <a:rPr lang="fr-FR" b="1" dirty="0" err="1">
                <a:solidFill>
                  <a:schemeClr val="tx2"/>
                </a:solidFill>
              </a:rPr>
              <a:t>Scalers</a:t>
            </a:r>
            <a:r>
              <a:rPr lang="fr-FR" b="1" dirty="0">
                <a:solidFill>
                  <a:schemeClr val="tx2"/>
                </a:solidFill>
              </a:rPr>
              <a:t>)</a:t>
            </a:r>
            <a:r>
              <a:rPr lang="fr-FR" dirty="0">
                <a:solidFill>
                  <a:schemeClr val="tx2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chemeClr val="tx2"/>
                </a:solidFill>
              </a:rPr>
              <a:t>Outlier</a:t>
            </a:r>
            <a:r>
              <a:rPr lang="fr-FR" dirty="0">
                <a:solidFill>
                  <a:schemeClr val="tx2"/>
                </a:solidFill>
              </a:rPr>
              <a:t>: </a:t>
            </a:r>
            <a:r>
              <a:rPr lang="fr-FR" b="1" dirty="0" err="1">
                <a:solidFill>
                  <a:schemeClr val="tx2"/>
                </a:solidFill>
              </a:rPr>
              <a:t>Seaborn</a:t>
            </a:r>
            <a:r>
              <a:rPr lang="fr-FR" b="1" dirty="0">
                <a:solidFill>
                  <a:schemeClr val="tx2"/>
                </a:solidFill>
              </a:rPr>
              <a:t> </a:t>
            </a:r>
            <a:r>
              <a:rPr lang="fr-FR" b="1" dirty="0" err="1">
                <a:solidFill>
                  <a:schemeClr val="tx2"/>
                </a:solidFill>
              </a:rPr>
              <a:t>boxplot</a:t>
            </a:r>
            <a:endParaRPr lang="fr-FR" b="1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chemeClr val="tx2"/>
                </a:solidFill>
              </a:rPr>
              <a:t>OpenCV</a:t>
            </a:r>
            <a:r>
              <a:rPr lang="fr-FR" dirty="0">
                <a:solidFill>
                  <a:schemeClr val="tx2"/>
                </a:solidFill>
              </a:rPr>
              <a:t> </a:t>
            </a:r>
            <a:r>
              <a:rPr lang="fr-FR" dirty="0" err="1">
                <a:solidFill>
                  <a:schemeClr val="tx2"/>
                </a:solidFill>
              </a:rPr>
              <a:t>equalization</a:t>
            </a:r>
            <a:endParaRPr lang="fr-FR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tx2"/>
                </a:solidFill>
              </a:rPr>
              <a:t>Signal : Noise Removal </a:t>
            </a:r>
          </a:p>
        </p:txBody>
      </p:sp>
    </p:spTree>
    <p:extLst>
      <p:ext uri="{BB962C8B-B14F-4D97-AF65-F5344CB8AC3E}">
        <p14:creationId xmlns:p14="http://schemas.microsoft.com/office/powerpoint/2010/main" val="4102499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A3E0C-D1F4-409C-BB4F-2689972BA17B}"/>
              </a:ext>
            </a:extLst>
          </p:cNvPr>
          <p:cNvSpPr/>
          <p:nvPr/>
        </p:nvSpPr>
        <p:spPr>
          <a:xfrm>
            <a:off x="0" y="0"/>
            <a:ext cx="12192000" cy="686687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7116303" y="997038"/>
            <a:ext cx="4089680" cy="4576056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 to Machine Learning</a:t>
            </a:r>
            <a:endParaRPr lang="id-ID" sz="2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fr-FR" sz="11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fr-FR" sz="11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id-ID" sz="11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fr-FR" sz="1600" dirty="0">
                <a:solidFill>
                  <a:schemeClr val="bg1">
                    <a:lumMod val="85000"/>
                  </a:schemeClr>
                </a:solidFill>
                <a:ea typeface="Roboto" panose="02000000000000000000" pitchFamily="2" charset="0"/>
              </a:rPr>
              <a:t>50s - Walter </a:t>
            </a:r>
            <a:r>
              <a:rPr lang="fr-FR" sz="1600" dirty="0" err="1">
                <a:solidFill>
                  <a:schemeClr val="bg1">
                    <a:lumMod val="85000"/>
                  </a:schemeClr>
                </a:solidFill>
                <a:ea typeface="Roboto" panose="02000000000000000000" pitchFamily="2" charset="0"/>
              </a:rPr>
              <a:t>Pitts</a:t>
            </a:r>
            <a:r>
              <a:rPr lang="fr-FR" sz="1600" dirty="0">
                <a:solidFill>
                  <a:schemeClr val="bg1">
                    <a:lumMod val="85000"/>
                  </a:schemeClr>
                </a:solidFill>
                <a:ea typeface="Roboto" panose="02000000000000000000" pitchFamily="2" charset="0"/>
              </a:rPr>
              <a:t> &amp; Warren </a:t>
            </a:r>
            <a:r>
              <a:rPr lang="fr-FR" sz="1600" dirty="0" err="1">
                <a:solidFill>
                  <a:schemeClr val="bg1">
                    <a:lumMod val="85000"/>
                  </a:schemeClr>
                </a:solidFill>
                <a:ea typeface="Roboto" panose="02000000000000000000" pitchFamily="2" charset="0"/>
              </a:rPr>
              <a:t>McCulloch</a:t>
            </a:r>
            <a:endParaRPr lang="fr-FR" sz="1600" dirty="0">
              <a:solidFill>
                <a:schemeClr val="bg1">
                  <a:lumMod val="85000"/>
                </a:schemeClr>
              </a:solidFill>
              <a:ea typeface="Roboto" panose="02000000000000000000" pitchFamily="2" charset="0"/>
            </a:endParaRPr>
          </a:p>
          <a:p>
            <a:r>
              <a:rPr lang="fr-FR" sz="1600" dirty="0">
                <a:solidFill>
                  <a:schemeClr val="bg1">
                    <a:lumMod val="85000"/>
                  </a:schemeClr>
                </a:solidFill>
                <a:ea typeface="Roboto" panose="02000000000000000000" pitchFamily="2" charset="0"/>
              </a:rPr>
              <a:t>60s – </a:t>
            </a:r>
            <a:r>
              <a:rPr lang="fr-FR" sz="1600" dirty="0" err="1">
                <a:solidFill>
                  <a:schemeClr val="bg1">
                    <a:lumMod val="85000"/>
                  </a:schemeClr>
                </a:solidFill>
                <a:ea typeface="Roboto" panose="02000000000000000000" pitchFamily="2" charset="0"/>
              </a:rPr>
              <a:t>Bayesian</a:t>
            </a:r>
            <a:r>
              <a:rPr lang="fr-FR" sz="1600" dirty="0">
                <a:solidFill>
                  <a:schemeClr val="bg1">
                    <a:lumMod val="85000"/>
                  </a:schemeClr>
                </a:solidFill>
                <a:ea typeface="Roboto" panose="02000000000000000000" pitchFamily="2" charset="0"/>
              </a:rPr>
              <a:t> Methods</a:t>
            </a:r>
            <a:endParaRPr lang="id-ID" sz="1600" dirty="0">
              <a:solidFill>
                <a:schemeClr val="bg1">
                  <a:lumMod val="85000"/>
                </a:schemeClr>
              </a:solidFill>
              <a:ea typeface="Roboto" panose="02000000000000000000" pitchFamily="2" charset="0"/>
            </a:endParaRPr>
          </a:p>
          <a:p>
            <a:pPr lvl="0"/>
            <a:r>
              <a:rPr lang="fr-FR" sz="1600" dirty="0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1969 - Marvin Minsky : non </a:t>
            </a:r>
            <a:r>
              <a:rPr lang="fr-FR" sz="1600" dirty="0" err="1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linearity</a:t>
            </a:r>
            <a:r>
              <a:rPr lang="fr-FR" sz="1600" dirty="0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 &amp; </a:t>
            </a:r>
            <a:r>
              <a:rPr lang="fr-FR" sz="1600" dirty="0" err="1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conexity</a:t>
            </a:r>
            <a:r>
              <a:rPr lang="fr-FR" sz="1600" dirty="0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 issue for perceptrons</a:t>
            </a:r>
            <a:endParaRPr lang="id-ID" sz="1600" dirty="0">
              <a:solidFill>
                <a:prstClr val="white">
                  <a:lumMod val="85000"/>
                </a:prstClr>
              </a:solidFill>
              <a:ea typeface="Roboto" panose="02000000000000000000" pitchFamily="2" charset="0"/>
            </a:endParaRPr>
          </a:p>
          <a:p>
            <a:pPr lvl="0"/>
            <a:r>
              <a:rPr lang="fr-FR" sz="1600" dirty="0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80s – </a:t>
            </a:r>
            <a:r>
              <a:rPr lang="fr-FR" sz="1600" dirty="0" err="1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Multilayer</a:t>
            </a:r>
            <a:r>
              <a:rPr lang="fr-FR" sz="1600" dirty="0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 perceptron (</a:t>
            </a:r>
            <a:r>
              <a:rPr lang="fr-FR" sz="1600" dirty="0" err="1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still</a:t>
            </a:r>
            <a:r>
              <a:rPr lang="fr-FR" sz="1600" dirty="0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 not </a:t>
            </a:r>
            <a:r>
              <a:rPr lang="fr-FR" sz="1600" dirty="0" err="1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enough</a:t>
            </a:r>
            <a:r>
              <a:rPr lang="fr-FR" sz="1600" dirty="0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 power)</a:t>
            </a:r>
          </a:p>
          <a:p>
            <a:pPr lvl="0"/>
            <a:r>
              <a:rPr lang="fr-FR" sz="1600" dirty="0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90s – SVM</a:t>
            </a:r>
          </a:p>
          <a:p>
            <a:pPr lvl="0"/>
            <a:r>
              <a:rPr lang="fr-FR" sz="1600" dirty="0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2000s – Kernel Methods : SVC</a:t>
            </a:r>
          </a:p>
          <a:p>
            <a:pPr lvl="0"/>
            <a:r>
              <a:rPr lang="fr-FR" sz="1600" dirty="0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2009 – </a:t>
            </a:r>
            <a:r>
              <a:rPr lang="fr-FR" sz="1600" dirty="0" err="1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ImageNet</a:t>
            </a:r>
            <a:r>
              <a:rPr lang="fr-FR" sz="1600" dirty="0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 : The importance of </a:t>
            </a:r>
            <a:r>
              <a:rPr lang="fr-FR" sz="1600" dirty="0" err="1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DBs</a:t>
            </a:r>
            <a:endParaRPr lang="fr-FR" sz="1600" dirty="0">
              <a:solidFill>
                <a:prstClr val="white">
                  <a:lumMod val="85000"/>
                </a:prstClr>
              </a:solidFill>
              <a:ea typeface="Roboto" panose="02000000000000000000" pitchFamily="2" charset="0"/>
            </a:endParaRPr>
          </a:p>
          <a:p>
            <a:pPr lvl="0"/>
            <a:r>
              <a:rPr lang="fr-FR" sz="1600" dirty="0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2014 </a:t>
            </a:r>
            <a:r>
              <a:rPr lang="fr-FR" sz="1600" dirty="0" err="1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XGBoost</a:t>
            </a:r>
            <a:endParaRPr lang="fr-FR" sz="1600" dirty="0">
              <a:solidFill>
                <a:prstClr val="white">
                  <a:lumMod val="85000"/>
                </a:prstClr>
              </a:solidFill>
              <a:ea typeface="Roboto" panose="02000000000000000000" pitchFamily="2" charset="0"/>
            </a:endParaRPr>
          </a:p>
          <a:p>
            <a:pPr lvl="0"/>
            <a:r>
              <a:rPr lang="fr-FR" sz="1600" dirty="0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2017 Transformer Nets : « All </a:t>
            </a:r>
            <a:r>
              <a:rPr lang="fr-FR" sz="1600" dirty="0" err="1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you</a:t>
            </a:r>
            <a:r>
              <a:rPr lang="fr-FR" sz="1600" dirty="0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 </a:t>
            </a:r>
            <a:r>
              <a:rPr lang="fr-FR" sz="1600" dirty="0" err="1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need</a:t>
            </a:r>
            <a:r>
              <a:rPr lang="fr-FR" sz="1600" dirty="0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 </a:t>
            </a:r>
            <a:r>
              <a:rPr lang="fr-FR" sz="1600" dirty="0" err="1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is</a:t>
            </a:r>
            <a:r>
              <a:rPr lang="fr-FR" sz="1600" dirty="0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 Attention »</a:t>
            </a:r>
          </a:p>
          <a:p>
            <a:endParaRPr lang="id-ID" sz="1600" dirty="0">
              <a:solidFill>
                <a:prstClr val="white">
                  <a:lumMod val="85000"/>
                </a:prstClr>
              </a:solidFill>
              <a:ea typeface="Roboto" panose="02000000000000000000" pitchFamily="2" charset="0"/>
            </a:endParaRPr>
          </a:p>
          <a:p>
            <a:pPr lvl="0"/>
            <a:endParaRPr lang="id-ID" sz="1600" dirty="0">
              <a:solidFill>
                <a:prstClr val="white">
                  <a:lumMod val="85000"/>
                </a:prstClr>
              </a:solidFill>
              <a:ea typeface="Roboto" panose="02000000000000000000" pitchFamily="2" charset="0"/>
            </a:endParaRPr>
          </a:p>
          <a:p>
            <a:endParaRPr lang="id-ID" sz="1100" dirty="0">
              <a:solidFill>
                <a:schemeClr val="bg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Rounded Rectangle 13"/>
          <p:cNvSpPr>
            <a:spLocks noChangeAspect="1"/>
          </p:cNvSpPr>
          <p:nvPr/>
        </p:nvSpPr>
        <p:spPr>
          <a:xfrm>
            <a:off x="6654801" y="2056881"/>
            <a:ext cx="4675955" cy="3200400"/>
          </a:xfrm>
          <a:prstGeom prst="round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A1D44A-2086-46F1-9C99-7E480ED8E585}"/>
              </a:ext>
            </a:extLst>
          </p:cNvPr>
          <p:cNvSpPr/>
          <p:nvPr/>
        </p:nvSpPr>
        <p:spPr>
          <a:xfrm>
            <a:off x="488272" y="6169981"/>
            <a:ext cx="2678608" cy="7057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814E56-7043-48EF-A5FA-93F94CBC81BA}"/>
              </a:ext>
            </a:extLst>
          </p:cNvPr>
          <p:cNvSpPr/>
          <p:nvPr/>
        </p:nvSpPr>
        <p:spPr>
          <a:xfrm>
            <a:off x="1149411" y="6422273"/>
            <a:ext cx="314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3</a:t>
            </a:fld>
            <a:endParaRPr lang="id-ID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pic>
        <p:nvPicPr>
          <p:cNvPr id="23" name="Espace réservé pour une image  22">
            <a:extLst>
              <a:ext uri="{FF2B5EF4-FFF2-40B4-BE49-F238E27FC236}">
                <a16:creationId xmlns:a16="http://schemas.microsoft.com/office/drawing/2014/main" id="{C269C249-F22B-45B0-9B8F-ABFAC127AB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6" r="10296"/>
          <a:stretch>
            <a:fillRect/>
          </a:stretch>
        </p:blipFill>
        <p:spPr>
          <a:xfrm>
            <a:off x="34287" y="1942581"/>
            <a:ext cx="6096000" cy="3429000"/>
          </a:xfrm>
        </p:spPr>
      </p:pic>
    </p:spTree>
    <p:extLst>
      <p:ext uri="{BB962C8B-B14F-4D97-AF65-F5344CB8AC3E}">
        <p14:creationId xmlns:p14="http://schemas.microsoft.com/office/powerpoint/2010/main" val="37036424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73D67F9B-C3FD-4949-9842-CC1CF5C8A6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149411" y="6422273"/>
            <a:ext cx="314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pc="-15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30</a:t>
            </a:fld>
            <a:endParaRPr lang="id-ID" sz="1600" spc="-15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4153253" y="2833743"/>
            <a:ext cx="3885494" cy="1190514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TP 2 : </a:t>
            </a:r>
          </a:p>
          <a:p>
            <a:pPr algn="ctr"/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Nationalité </a:t>
            </a:r>
          </a:p>
          <a:p>
            <a:pPr algn="ctr"/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d’un prénom</a:t>
            </a:r>
          </a:p>
        </p:txBody>
      </p:sp>
    </p:spTree>
    <p:extLst>
      <p:ext uri="{BB962C8B-B14F-4D97-AF65-F5344CB8AC3E}">
        <p14:creationId xmlns:p14="http://schemas.microsoft.com/office/powerpoint/2010/main" val="2407191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TP : Storage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9DF37B53-D973-438B-9CC7-F62FD2286E91}"/>
              </a:ext>
            </a:extLst>
          </p:cNvPr>
          <p:cNvSpPr/>
          <p:nvPr/>
        </p:nvSpPr>
        <p:spPr>
          <a:xfrm>
            <a:off x="2334409" y="2140772"/>
            <a:ext cx="2829262" cy="12882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Amazon S3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618F91E-3C05-40FF-BDC6-9A32A0785758}"/>
              </a:ext>
            </a:extLst>
          </p:cNvPr>
          <p:cNvSpPr/>
          <p:nvPr/>
        </p:nvSpPr>
        <p:spPr>
          <a:xfrm>
            <a:off x="7241689" y="2140772"/>
            <a:ext cx="2829262" cy="128822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PostGreSQL</a:t>
            </a:r>
            <a:endParaRPr lang="fr-FR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CE685541-2B94-46D3-92D9-90BAD3866258}"/>
              </a:ext>
            </a:extLst>
          </p:cNvPr>
          <p:cNvSpPr/>
          <p:nvPr/>
        </p:nvSpPr>
        <p:spPr>
          <a:xfrm>
            <a:off x="4681369" y="4778188"/>
            <a:ext cx="2829262" cy="128822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Cassandra</a:t>
            </a:r>
          </a:p>
        </p:txBody>
      </p:sp>
    </p:spTree>
    <p:extLst>
      <p:ext uri="{BB962C8B-B14F-4D97-AF65-F5344CB8AC3E}">
        <p14:creationId xmlns:p14="http://schemas.microsoft.com/office/powerpoint/2010/main" val="12504838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73D67F9B-C3FD-4949-9842-CC1CF5C8A6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149411" y="6422273"/>
            <a:ext cx="314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pc="-15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32</a:t>
            </a:fld>
            <a:endParaRPr lang="id-ID" sz="1600" spc="-15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4153253" y="2833743"/>
            <a:ext cx="3885494" cy="1190514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 to</a:t>
            </a:r>
          </a:p>
          <a:p>
            <a:pPr algn="ctr"/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Computer</a:t>
            </a:r>
          </a:p>
          <a:p>
            <a:pPr algn="ctr"/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Vision</a:t>
            </a:r>
          </a:p>
        </p:txBody>
      </p:sp>
    </p:spTree>
    <p:extLst>
      <p:ext uri="{BB962C8B-B14F-4D97-AF65-F5344CB8AC3E}">
        <p14:creationId xmlns:p14="http://schemas.microsoft.com/office/powerpoint/2010/main" val="2164358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Image </a:t>
            </a: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processing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: </a:t>
            </a: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OpenCV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242" name="Picture 2" descr="Computer Vision Mask R-CNN Semantic Segmentation In Addition ...">
            <a:extLst>
              <a:ext uri="{FF2B5EF4-FFF2-40B4-BE49-F238E27FC236}">
                <a16:creationId xmlns:a16="http://schemas.microsoft.com/office/drawing/2014/main" id="{1831E586-0EB5-4524-A0E7-02F5CE224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72" y="1669060"/>
            <a:ext cx="6996753" cy="393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CF98D377-1888-4491-BBCF-54E7D42DFF28}"/>
              </a:ext>
            </a:extLst>
          </p:cNvPr>
          <p:cNvSpPr txBox="1"/>
          <p:nvPr/>
        </p:nvSpPr>
        <p:spPr>
          <a:xfrm>
            <a:off x="629236" y="1669060"/>
            <a:ext cx="363608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tx2"/>
                </a:solidFill>
              </a:rPr>
              <a:t>Cleaning</a:t>
            </a:r>
            <a:endParaRPr lang="fr-FR" dirty="0">
              <a:solidFill>
                <a:schemeClr val="tx2"/>
              </a:solidFill>
            </a:endParaRPr>
          </a:p>
          <a:p>
            <a:r>
              <a:rPr lang="fr-FR" dirty="0" err="1"/>
              <a:t>Histogram</a:t>
            </a:r>
            <a:r>
              <a:rPr lang="fr-FR" dirty="0"/>
              <a:t> </a:t>
            </a:r>
            <a:r>
              <a:rPr lang="fr-FR" dirty="0" err="1"/>
              <a:t>equalization</a:t>
            </a:r>
            <a:endParaRPr lang="fr-FR" dirty="0"/>
          </a:p>
          <a:p>
            <a:r>
              <a:rPr lang="fr-FR" dirty="0"/>
              <a:t>Image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filtering</a:t>
            </a:r>
            <a:endParaRPr lang="fr-FR" dirty="0"/>
          </a:p>
          <a:p>
            <a:r>
              <a:rPr lang="fr-FR" dirty="0" err="1"/>
              <a:t>Morphology</a:t>
            </a:r>
            <a:r>
              <a:rPr lang="fr-FR" dirty="0"/>
              <a:t> (non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filtering</a:t>
            </a:r>
            <a:r>
              <a:rPr lang="fr-FR" dirty="0"/>
              <a:t>)</a:t>
            </a:r>
          </a:p>
          <a:p>
            <a:r>
              <a:rPr lang="fr-FR" dirty="0"/>
              <a:t>Calibration</a:t>
            </a:r>
          </a:p>
          <a:p>
            <a:r>
              <a:rPr lang="fr-FR" dirty="0" err="1"/>
              <a:t>Color</a:t>
            </a:r>
            <a:r>
              <a:rPr lang="fr-FR" dirty="0"/>
              <a:t> </a:t>
            </a:r>
            <a:r>
              <a:rPr lang="fr-FR" dirty="0" err="1"/>
              <a:t>quantization</a:t>
            </a:r>
            <a:r>
              <a:rPr lang="fr-FR" dirty="0"/>
              <a:t> (</a:t>
            </a:r>
            <a:r>
              <a:rPr lang="fr-FR" dirty="0" err="1"/>
              <a:t>kmean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b="1" dirty="0" err="1">
                <a:solidFill>
                  <a:schemeClr val="tx2"/>
                </a:solidFill>
              </a:rPr>
              <a:t>Feature</a:t>
            </a:r>
            <a:r>
              <a:rPr lang="fr-FR" b="1" dirty="0">
                <a:solidFill>
                  <a:schemeClr val="tx2"/>
                </a:solidFill>
              </a:rPr>
              <a:t> extraction</a:t>
            </a:r>
          </a:p>
          <a:p>
            <a:r>
              <a:rPr lang="fr-FR" dirty="0"/>
              <a:t>Spectral </a:t>
            </a:r>
            <a:r>
              <a:rPr lang="fr-FR" dirty="0" err="1"/>
              <a:t>Analysis</a:t>
            </a:r>
            <a:endParaRPr lang="fr-FR" dirty="0"/>
          </a:p>
          <a:p>
            <a:r>
              <a:rPr lang="fr-FR" dirty="0"/>
              <a:t>Edge </a:t>
            </a:r>
            <a:r>
              <a:rPr lang="fr-FR" dirty="0" err="1"/>
              <a:t>detection</a:t>
            </a:r>
            <a:endParaRPr lang="fr-FR" dirty="0"/>
          </a:p>
          <a:p>
            <a:r>
              <a:rPr lang="fr-FR" dirty="0"/>
              <a:t>Segmentation</a:t>
            </a:r>
          </a:p>
          <a:p>
            <a:r>
              <a:rPr lang="fr-FR" dirty="0"/>
              <a:t>SIFT, ORB, KAZE, SURF</a:t>
            </a:r>
          </a:p>
          <a:p>
            <a:r>
              <a:rPr lang="fr-FR" dirty="0"/>
              <a:t>Optical flow</a:t>
            </a:r>
          </a:p>
          <a:p>
            <a:r>
              <a:rPr lang="fr-FR" dirty="0"/>
              <a:t>Object </a:t>
            </a:r>
            <a:r>
              <a:rPr lang="fr-FR" dirty="0" err="1"/>
              <a:t>detection</a:t>
            </a:r>
            <a:r>
              <a:rPr lang="fr-FR" dirty="0"/>
              <a:t>/</a:t>
            </a:r>
            <a:r>
              <a:rPr lang="fr-FR" dirty="0" err="1"/>
              <a:t>tracking</a:t>
            </a:r>
            <a:endParaRPr lang="fr-FR" dirty="0"/>
          </a:p>
          <a:p>
            <a:endParaRPr lang="fr-FR" dirty="0"/>
          </a:p>
          <a:p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136519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Keras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: Intro to </a:t>
            </a: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deeplearning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4566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Keras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: Intro to </a:t>
            </a: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deeplearning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8FACF67-44CF-4FF1-BD80-3737432E888D}"/>
              </a:ext>
            </a:extLst>
          </p:cNvPr>
          <p:cNvSpPr txBox="1"/>
          <p:nvPr/>
        </p:nvSpPr>
        <p:spPr>
          <a:xfrm>
            <a:off x="1065007" y="1645920"/>
            <a:ext cx="285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Loading</a:t>
            </a:r>
            <a:r>
              <a:rPr lang="fr-FR" dirty="0"/>
              <a:t> data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Keras</a:t>
            </a:r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93306B3-61D6-40AA-80A3-5247C6B6C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07" y="2364819"/>
            <a:ext cx="6713220" cy="82296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F5C3D1E-8D59-4FBD-A756-1352B8941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07" y="3187779"/>
            <a:ext cx="6713220" cy="78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916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Keras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: Intro to </a:t>
            </a: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deeplearning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8FACF67-44CF-4FF1-BD80-3737432E888D}"/>
              </a:ext>
            </a:extLst>
          </p:cNvPr>
          <p:cNvSpPr txBox="1"/>
          <p:nvPr/>
        </p:nvSpPr>
        <p:spPr>
          <a:xfrm>
            <a:off x="1065007" y="1645920"/>
            <a:ext cx="285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Preprocessing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Keras</a:t>
            </a:r>
            <a:endParaRPr lang="fr-FR" dirty="0"/>
          </a:p>
        </p:txBody>
      </p:sp>
      <p:pic>
        <p:nvPicPr>
          <p:cNvPr id="6" name="Image 5" descr="Une image contenant capture d’écran, assis, écran, noir&#10;&#10;Description générée automatiquement">
            <a:extLst>
              <a:ext uri="{FF2B5EF4-FFF2-40B4-BE49-F238E27FC236}">
                <a16:creationId xmlns:a16="http://schemas.microsoft.com/office/drawing/2014/main" id="{B77A00DE-C017-46A0-B889-8322DC25F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07" y="2156555"/>
            <a:ext cx="671322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590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Keras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: Intro to </a:t>
            </a: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deeplearning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8FACF67-44CF-4FF1-BD80-3737432E888D}"/>
              </a:ext>
            </a:extLst>
          </p:cNvPr>
          <p:cNvSpPr txBox="1"/>
          <p:nvPr/>
        </p:nvSpPr>
        <p:spPr>
          <a:xfrm>
            <a:off x="1065007" y="1645920"/>
            <a:ext cx="515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A </a:t>
            </a:r>
            <a:r>
              <a:rPr lang="fr-FR" dirty="0" err="1">
                <a:solidFill>
                  <a:schemeClr val="tx2"/>
                </a:solidFill>
              </a:rPr>
              <a:t>Keras</a:t>
            </a:r>
            <a:r>
              <a:rPr lang="fr-FR" dirty="0">
                <a:solidFill>
                  <a:schemeClr val="tx2"/>
                </a:solidFill>
              </a:rPr>
              <a:t> Model </a:t>
            </a:r>
            <a:r>
              <a:rPr lang="fr-FR" dirty="0" err="1">
                <a:solidFill>
                  <a:schemeClr val="tx2"/>
                </a:solidFill>
              </a:rPr>
              <a:t>is</a:t>
            </a:r>
            <a:r>
              <a:rPr lang="fr-FR" dirty="0">
                <a:solidFill>
                  <a:schemeClr val="tx2"/>
                </a:solidFill>
              </a:rPr>
              <a:t> made of </a:t>
            </a:r>
            <a:r>
              <a:rPr lang="fr-FR" dirty="0" err="1">
                <a:solidFill>
                  <a:schemeClr val="tx2"/>
                </a:solidFill>
              </a:rPr>
              <a:t>Layers</a:t>
            </a:r>
            <a:r>
              <a:rPr lang="fr-FR" dirty="0">
                <a:solidFill>
                  <a:schemeClr val="tx2"/>
                </a:solidFill>
              </a:rPr>
              <a:t> </a:t>
            </a:r>
            <a:r>
              <a:rPr lang="fr-FR" dirty="0" err="1">
                <a:solidFill>
                  <a:schemeClr val="tx2"/>
                </a:solidFill>
              </a:rPr>
              <a:t>packed</a:t>
            </a:r>
            <a:r>
              <a:rPr lang="fr-FR" dirty="0">
                <a:solidFill>
                  <a:schemeClr val="tx2"/>
                </a:solidFill>
              </a:rPr>
              <a:t> </a:t>
            </a:r>
            <a:r>
              <a:rPr lang="fr-FR" dirty="0" err="1">
                <a:solidFill>
                  <a:schemeClr val="tx2"/>
                </a:solidFill>
              </a:rPr>
              <a:t>together</a:t>
            </a:r>
            <a:r>
              <a:rPr lang="fr-FR" dirty="0">
                <a:solidFill>
                  <a:schemeClr val="tx2"/>
                </a:solidFill>
              </a:rPr>
              <a:t> </a:t>
            </a:r>
          </a:p>
        </p:txBody>
      </p:sp>
      <p:pic>
        <p:nvPicPr>
          <p:cNvPr id="12290" name="Picture 2" descr="Machine learning fundamentals (II): Neural networks">
            <a:extLst>
              <a:ext uri="{FF2B5EF4-FFF2-40B4-BE49-F238E27FC236}">
                <a16:creationId xmlns:a16="http://schemas.microsoft.com/office/drawing/2014/main" id="{34F5B017-64A4-4323-BA18-EB0ABCA75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829" y="2762495"/>
            <a:ext cx="4462586" cy="339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1CE1CB6-3F29-4EBB-84AE-B8FC5F19B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007" y="2543511"/>
            <a:ext cx="5377200" cy="115711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3A6B0F0-ACA7-4F5F-8DDA-E21DED9A3AEA}"/>
              </a:ext>
            </a:extLst>
          </p:cNvPr>
          <p:cNvSpPr txBox="1"/>
          <p:nvPr/>
        </p:nvSpPr>
        <p:spPr>
          <a:xfrm>
            <a:off x="989373" y="3749624"/>
            <a:ext cx="3722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solidFill>
                  <a:schemeClr val="tx2"/>
                </a:solidFill>
              </a:rPr>
              <a:t>Connected</a:t>
            </a:r>
            <a:r>
              <a:rPr lang="fr-FR" sz="1600" dirty="0">
                <a:solidFill>
                  <a:schemeClr val="tx2"/>
                </a:solidFill>
              </a:rPr>
              <a:t> </a:t>
            </a:r>
            <a:r>
              <a:rPr lang="fr-FR" sz="1600" dirty="0" err="1">
                <a:solidFill>
                  <a:schemeClr val="tx2"/>
                </a:solidFill>
              </a:rPr>
              <a:t>sequencially</a:t>
            </a:r>
            <a:endParaRPr lang="fr-FR" sz="1600" dirty="0">
              <a:solidFill>
                <a:schemeClr val="tx2"/>
              </a:solidFill>
            </a:endParaRPr>
          </a:p>
        </p:txBody>
      </p:sp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DFEC868E-91FF-4F92-A29B-21CD81F1F0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78"/>
          <a:stretch/>
        </p:blipFill>
        <p:spPr>
          <a:xfrm>
            <a:off x="989373" y="4351210"/>
            <a:ext cx="5452834" cy="154686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E7655CE-D7E9-49DB-8B66-42990E1A77A5}"/>
              </a:ext>
            </a:extLst>
          </p:cNvPr>
          <p:cNvSpPr txBox="1"/>
          <p:nvPr/>
        </p:nvSpPr>
        <p:spPr>
          <a:xfrm>
            <a:off x="935585" y="5898070"/>
            <a:ext cx="3722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solidFill>
                  <a:schemeClr val="tx2"/>
                </a:solidFill>
              </a:rPr>
              <a:t>Connected</a:t>
            </a:r>
            <a:r>
              <a:rPr lang="fr-FR" sz="1600" dirty="0">
                <a:solidFill>
                  <a:schemeClr val="tx2"/>
                </a:solidFill>
              </a:rPr>
              <a:t> </a:t>
            </a:r>
            <a:r>
              <a:rPr lang="fr-FR" sz="1600" dirty="0" err="1">
                <a:solidFill>
                  <a:schemeClr val="tx2"/>
                </a:solidFill>
              </a:rPr>
              <a:t>with</a:t>
            </a:r>
            <a:r>
              <a:rPr lang="fr-FR" sz="1600" dirty="0">
                <a:solidFill>
                  <a:schemeClr val="tx2"/>
                </a:solidFill>
              </a:rPr>
              <a:t> </a:t>
            </a:r>
            <a:r>
              <a:rPr lang="fr-FR" sz="1600" dirty="0" err="1">
                <a:solidFill>
                  <a:schemeClr val="tx2"/>
                </a:solidFill>
              </a:rPr>
              <a:t>functionnal</a:t>
            </a:r>
            <a:r>
              <a:rPr lang="fr-FR" sz="1600" dirty="0">
                <a:solidFill>
                  <a:schemeClr val="tx2"/>
                </a:solidFill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8833503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Keras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: Intro to </a:t>
            </a: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deeplearning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2290" name="Picture 2" descr="Machine learning fundamentals (II): Neural networks">
            <a:extLst>
              <a:ext uri="{FF2B5EF4-FFF2-40B4-BE49-F238E27FC236}">
                <a16:creationId xmlns:a16="http://schemas.microsoft.com/office/drawing/2014/main" id="{34F5B017-64A4-4323-BA18-EB0ABCA75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829" y="2762495"/>
            <a:ext cx="4462586" cy="339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What is ReLU and Softmax? - Quora">
            <a:extLst>
              <a:ext uri="{FF2B5EF4-FFF2-40B4-BE49-F238E27FC236}">
                <a16:creationId xmlns:a16="http://schemas.microsoft.com/office/drawing/2014/main" id="{08AC8844-59B4-4DDF-BA18-E225D7409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72" y="3018761"/>
            <a:ext cx="5734050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362BF0A-B2A0-4059-BE41-628E72AFDCF9}"/>
              </a:ext>
            </a:extLst>
          </p:cNvPr>
          <p:cNvSpPr txBox="1"/>
          <p:nvPr/>
        </p:nvSpPr>
        <p:spPr>
          <a:xfrm>
            <a:off x="488272" y="1688951"/>
            <a:ext cx="33994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Chaque </a:t>
            </a:r>
            <a:r>
              <a:rPr lang="fr-FR" dirty="0" err="1"/>
              <a:t>neuronne</a:t>
            </a:r>
            <a:r>
              <a:rPr lang="fr-FR" dirty="0"/>
              <a:t> combine ses entrées pour fournir une sortie par sa fonction d’activation</a:t>
            </a:r>
          </a:p>
        </p:txBody>
      </p:sp>
    </p:spTree>
    <p:extLst>
      <p:ext uri="{BB962C8B-B14F-4D97-AF65-F5344CB8AC3E}">
        <p14:creationId xmlns:p14="http://schemas.microsoft.com/office/powerpoint/2010/main" val="3854797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Different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types of layer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8FACF67-44CF-4FF1-BD80-3737432E888D}"/>
              </a:ext>
            </a:extLst>
          </p:cNvPr>
          <p:cNvSpPr txBox="1"/>
          <p:nvPr/>
        </p:nvSpPr>
        <p:spPr>
          <a:xfrm>
            <a:off x="1065007" y="1645920"/>
            <a:ext cx="515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Input Layer</a:t>
            </a:r>
          </a:p>
        </p:txBody>
      </p:sp>
      <p:pic>
        <p:nvPicPr>
          <p:cNvPr id="12290" name="Picture 2" descr="Machine learning fundamentals (II): Neural networks">
            <a:extLst>
              <a:ext uri="{FF2B5EF4-FFF2-40B4-BE49-F238E27FC236}">
                <a16:creationId xmlns:a16="http://schemas.microsoft.com/office/drawing/2014/main" id="{34F5B017-64A4-4323-BA18-EB0ABCA75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829" y="2388873"/>
            <a:ext cx="4462586" cy="339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 descr="Une image contenant dessin&#10;&#10;Description générée automatiquement">
            <a:extLst>
              <a:ext uri="{FF2B5EF4-FFF2-40B4-BE49-F238E27FC236}">
                <a16:creationId xmlns:a16="http://schemas.microsoft.com/office/drawing/2014/main" id="{7B86C88B-BE40-4F29-90AC-500D0D0EB0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99"/>
          <a:stretch/>
        </p:blipFill>
        <p:spPr>
          <a:xfrm>
            <a:off x="1065007" y="3059477"/>
            <a:ext cx="433316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13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07206" y="6422273"/>
            <a:ext cx="3980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4</a:t>
            </a:fld>
            <a:endParaRPr lang="id-ID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3760906" y="214349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Introduction to Machine Learning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 rot="4351113">
            <a:off x="6527135" y="1807152"/>
            <a:ext cx="5088257" cy="3509695"/>
            <a:chOff x="940378" y="1114346"/>
            <a:chExt cx="7056438" cy="4867275"/>
          </a:xfrm>
        </p:grpSpPr>
        <p:sp>
          <p:nvSpPr>
            <p:cNvPr id="21" name="Arc 682"/>
            <p:cNvSpPr>
              <a:spLocks/>
            </p:cNvSpPr>
            <p:nvPr/>
          </p:nvSpPr>
          <p:spPr bwMode="auto">
            <a:xfrm rot="18746405">
              <a:off x="3554196" y="1119903"/>
              <a:ext cx="1014413" cy="1003300"/>
            </a:xfrm>
            <a:custGeom>
              <a:avLst/>
              <a:gdLst>
                <a:gd name="T0" fmla="*/ 2147483647 w 21600"/>
                <a:gd name="T1" fmla="*/ 0 h 21356"/>
                <a:gd name="T2" fmla="*/ 2147483647 w 21600"/>
                <a:gd name="T3" fmla="*/ 2147483647 h 21356"/>
                <a:gd name="T4" fmla="*/ 0 w 21600"/>
                <a:gd name="T5" fmla="*/ 2147483647 h 21356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356"/>
                <a:gd name="T11" fmla="*/ 21600 w 21600"/>
                <a:gd name="T12" fmla="*/ 21356 h 213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356" fill="none" extrusionOk="0">
                  <a:moveTo>
                    <a:pt x="3237" y="-1"/>
                  </a:moveTo>
                  <a:cubicBezTo>
                    <a:pt x="13795" y="1600"/>
                    <a:pt x="21600" y="10676"/>
                    <a:pt x="21600" y="21356"/>
                  </a:cubicBezTo>
                </a:path>
                <a:path w="21600" h="21356" stroke="0" extrusionOk="0">
                  <a:moveTo>
                    <a:pt x="3237" y="-1"/>
                  </a:moveTo>
                  <a:cubicBezTo>
                    <a:pt x="13795" y="1600"/>
                    <a:pt x="21600" y="10676"/>
                    <a:pt x="21600" y="21356"/>
                  </a:cubicBezTo>
                  <a:lnTo>
                    <a:pt x="0" y="21356"/>
                  </a:lnTo>
                  <a:lnTo>
                    <a:pt x="3237" y="-1"/>
                  </a:lnTo>
                  <a:close/>
                </a:path>
              </a:pathLst>
            </a:custGeom>
            <a:noFill/>
            <a:ln w="38100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ulim" pitchFamily="34" charset="-127"/>
                <a:ea typeface="Gulim" pitchFamily="34" charset="-127"/>
              </a:endParaRPr>
            </a:p>
          </p:txBody>
        </p:sp>
        <p:sp>
          <p:nvSpPr>
            <p:cNvPr id="22" name="Freeform 673"/>
            <p:cNvSpPr>
              <a:spLocks noEditPoints="1"/>
            </p:cNvSpPr>
            <p:nvPr/>
          </p:nvSpPr>
          <p:spPr bwMode="auto">
            <a:xfrm rot="21275257">
              <a:off x="4204278" y="1579484"/>
              <a:ext cx="2628900" cy="2630487"/>
            </a:xfrm>
            <a:custGeom>
              <a:avLst/>
              <a:gdLst>
                <a:gd name="T0" fmla="*/ 2147483647 w 1816"/>
                <a:gd name="T1" fmla="*/ 2147483647 h 1816"/>
                <a:gd name="T2" fmla="*/ 2147483647 w 1816"/>
                <a:gd name="T3" fmla="*/ 2147483647 h 1816"/>
                <a:gd name="T4" fmla="*/ 2147483647 w 1816"/>
                <a:gd name="T5" fmla="*/ 2147483647 h 1816"/>
                <a:gd name="T6" fmla="*/ 2147483647 w 1816"/>
                <a:gd name="T7" fmla="*/ 2147483647 h 1816"/>
                <a:gd name="T8" fmla="*/ 2147483647 w 1816"/>
                <a:gd name="T9" fmla="*/ 2147483647 h 1816"/>
                <a:gd name="T10" fmla="*/ 2147483647 w 1816"/>
                <a:gd name="T11" fmla="*/ 2147483647 h 1816"/>
                <a:gd name="T12" fmla="*/ 2147483647 w 1816"/>
                <a:gd name="T13" fmla="*/ 2147483647 h 1816"/>
                <a:gd name="T14" fmla="*/ 2147483647 w 1816"/>
                <a:gd name="T15" fmla="*/ 2147483647 h 1816"/>
                <a:gd name="T16" fmla="*/ 2147483647 w 1816"/>
                <a:gd name="T17" fmla="*/ 2147483647 h 1816"/>
                <a:gd name="T18" fmla="*/ 2147483647 w 1816"/>
                <a:gd name="T19" fmla="*/ 2147483647 h 1816"/>
                <a:gd name="T20" fmla="*/ 2147483647 w 1816"/>
                <a:gd name="T21" fmla="*/ 2147483647 h 1816"/>
                <a:gd name="T22" fmla="*/ 2147483647 w 1816"/>
                <a:gd name="T23" fmla="*/ 2147483647 h 1816"/>
                <a:gd name="T24" fmla="*/ 0 w 1816"/>
                <a:gd name="T25" fmla="*/ 2147483647 h 1816"/>
                <a:gd name="T26" fmla="*/ 2147483647 w 1816"/>
                <a:gd name="T27" fmla="*/ 2147483647 h 1816"/>
                <a:gd name="T28" fmla="*/ 2147483647 w 1816"/>
                <a:gd name="T29" fmla="*/ 2147483647 h 1816"/>
                <a:gd name="T30" fmla="*/ 2147483647 w 1816"/>
                <a:gd name="T31" fmla="*/ 2147483647 h 1816"/>
                <a:gd name="T32" fmla="*/ 2147483647 w 1816"/>
                <a:gd name="T33" fmla="*/ 2147483647 h 1816"/>
                <a:gd name="T34" fmla="*/ 2147483647 w 1816"/>
                <a:gd name="T35" fmla="*/ 2147483647 h 1816"/>
                <a:gd name="T36" fmla="*/ 2147483647 w 1816"/>
                <a:gd name="T37" fmla="*/ 2147483647 h 1816"/>
                <a:gd name="T38" fmla="*/ 2147483647 w 1816"/>
                <a:gd name="T39" fmla="*/ 2147483647 h 1816"/>
                <a:gd name="T40" fmla="*/ 2147483647 w 1816"/>
                <a:gd name="T41" fmla="*/ 2147483647 h 1816"/>
                <a:gd name="T42" fmla="*/ 2147483647 w 1816"/>
                <a:gd name="T43" fmla="*/ 2147483647 h 1816"/>
                <a:gd name="T44" fmla="*/ 2147483647 w 1816"/>
                <a:gd name="T45" fmla="*/ 2147483647 h 1816"/>
                <a:gd name="T46" fmla="*/ 2147483647 w 1816"/>
                <a:gd name="T47" fmla="*/ 2147483647 h 1816"/>
                <a:gd name="T48" fmla="*/ 2147483647 w 1816"/>
                <a:gd name="T49" fmla="*/ 2147483647 h 1816"/>
                <a:gd name="T50" fmla="*/ 2147483647 w 1816"/>
                <a:gd name="T51" fmla="*/ 2147483647 h 1816"/>
                <a:gd name="T52" fmla="*/ 2147483647 w 1816"/>
                <a:gd name="T53" fmla="*/ 2147483647 h 1816"/>
                <a:gd name="T54" fmla="*/ 2147483647 w 1816"/>
                <a:gd name="T55" fmla="*/ 2147483647 h 1816"/>
                <a:gd name="T56" fmla="*/ 2147483647 w 1816"/>
                <a:gd name="T57" fmla="*/ 2147483647 h 1816"/>
                <a:gd name="T58" fmla="*/ 2147483647 w 1816"/>
                <a:gd name="T59" fmla="*/ 2147483647 h 1816"/>
                <a:gd name="T60" fmla="*/ 2147483647 w 1816"/>
                <a:gd name="T61" fmla="*/ 2147483647 h 1816"/>
                <a:gd name="T62" fmla="*/ 2147483647 w 1816"/>
                <a:gd name="T63" fmla="*/ 2147483647 h 1816"/>
                <a:gd name="T64" fmla="*/ 2147483647 w 1816"/>
                <a:gd name="T65" fmla="*/ 2147483647 h 1816"/>
                <a:gd name="T66" fmla="*/ 2147483647 w 1816"/>
                <a:gd name="T67" fmla="*/ 2147483647 h 1816"/>
                <a:gd name="T68" fmla="*/ 2147483647 w 1816"/>
                <a:gd name="T69" fmla="*/ 2147483647 h 1816"/>
                <a:gd name="T70" fmla="*/ 2147483647 w 1816"/>
                <a:gd name="T71" fmla="*/ 2147483647 h 1816"/>
                <a:gd name="T72" fmla="*/ 2147483647 w 1816"/>
                <a:gd name="T73" fmla="*/ 2147483647 h 1816"/>
                <a:gd name="T74" fmla="*/ 2147483647 w 1816"/>
                <a:gd name="T75" fmla="*/ 2147483647 h 1816"/>
                <a:gd name="T76" fmla="*/ 2147483647 w 1816"/>
                <a:gd name="T77" fmla="*/ 2147483647 h 1816"/>
                <a:gd name="T78" fmla="*/ 2147483647 w 1816"/>
                <a:gd name="T79" fmla="*/ 2147483647 h 1816"/>
                <a:gd name="T80" fmla="*/ 2147483647 w 1816"/>
                <a:gd name="T81" fmla="*/ 2147483647 h 1816"/>
                <a:gd name="T82" fmla="*/ 2147483647 w 1816"/>
                <a:gd name="T83" fmla="*/ 2147483647 h 1816"/>
                <a:gd name="T84" fmla="*/ 2147483647 w 1816"/>
                <a:gd name="T85" fmla="*/ 2147483647 h 1816"/>
                <a:gd name="T86" fmla="*/ 2147483647 w 1816"/>
                <a:gd name="T87" fmla="*/ 2147483647 h 1816"/>
                <a:gd name="T88" fmla="*/ 2147483647 w 1816"/>
                <a:gd name="T89" fmla="*/ 2147483647 h 1816"/>
                <a:gd name="T90" fmla="*/ 2147483647 w 1816"/>
                <a:gd name="T91" fmla="*/ 2147483647 h 1816"/>
                <a:gd name="T92" fmla="*/ 2147483647 w 1816"/>
                <a:gd name="T93" fmla="*/ 2147483647 h 1816"/>
                <a:gd name="T94" fmla="*/ 2147483647 w 1816"/>
                <a:gd name="T95" fmla="*/ 2147483647 h 1816"/>
                <a:gd name="T96" fmla="*/ 2147483647 w 1816"/>
                <a:gd name="T97" fmla="*/ 2147483647 h 1816"/>
                <a:gd name="T98" fmla="*/ 2147483647 w 1816"/>
                <a:gd name="T99" fmla="*/ 2147483647 h 1816"/>
                <a:gd name="T100" fmla="*/ 2147483647 w 1816"/>
                <a:gd name="T101" fmla="*/ 2147483647 h 1816"/>
                <a:gd name="T102" fmla="*/ 2147483647 w 1816"/>
                <a:gd name="T103" fmla="*/ 2147483647 h 181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816"/>
                <a:gd name="T157" fmla="*/ 0 h 1816"/>
                <a:gd name="T158" fmla="*/ 1816 w 1816"/>
                <a:gd name="T159" fmla="*/ 1816 h 181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816" h="1816">
                  <a:moveTo>
                    <a:pt x="1816" y="978"/>
                  </a:moveTo>
                  <a:lnTo>
                    <a:pt x="1816" y="836"/>
                  </a:lnTo>
                  <a:lnTo>
                    <a:pt x="1710" y="836"/>
                  </a:lnTo>
                  <a:lnTo>
                    <a:pt x="1706" y="792"/>
                  </a:lnTo>
                  <a:lnTo>
                    <a:pt x="1698" y="750"/>
                  </a:lnTo>
                  <a:lnTo>
                    <a:pt x="1688" y="708"/>
                  </a:lnTo>
                  <a:lnTo>
                    <a:pt x="1678" y="666"/>
                  </a:lnTo>
                  <a:lnTo>
                    <a:pt x="1774" y="626"/>
                  </a:lnTo>
                  <a:lnTo>
                    <a:pt x="1718" y="494"/>
                  </a:lnTo>
                  <a:lnTo>
                    <a:pt x="1622" y="534"/>
                  </a:lnTo>
                  <a:lnTo>
                    <a:pt x="1602" y="496"/>
                  </a:lnTo>
                  <a:lnTo>
                    <a:pt x="1578" y="460"/>
                  </a:lnTo>
                  <a:lnTo>
                    <a:pt x="1552" y="424"/>
                  </a:lnTo>
                  <a:lnTo>
                    <a:pt x="1526" y="390"/>
                  </a:lnTo>
                  <a:lnTo>
                    <a:pt x="1600" y="316"/>
                  </a:lnTo>
                  <a:lnTo>
                    <a:pt x="1498" y="216"/>
                  </a:lnTo>
                  <a:lnTo>
                    <a:pt x="1426" y="290"/>
                  </a:lnTo>
                  <a:lnTo>
                    <a:pt x="1392" y="262"/>
                  </a:lnTo>
                  <a:lnTo>
                    <a:pt x="1356" y="236"/>
                  </a:lnTo>
                  <a:lnTo>
                    <a:pt x="1318" y="214"/>
                  </a:lnTo>
                  <a:lnTo>
                    <a:pt x="1280" y="192"/>
                  </a:lnTo>
                  <a:lnTo>
                    <a:pt x="1320" y="96"/>
                  </a:lnTo>
                  <a:lnTo>
                    <a:pt x="1188" y="42"/>
                  </a:lnTo>
                  <a:lnTo>
                    <a:pt x="1150" y="138"/>
                  </a:lnTo>
                  <a:lnTo>
                    <a:pt x="1108" y="126"/>
                  </a:lnTo>
                  <a:lnTo>
                    <a:pt x="1066" y="116"/>
                  </a:lnTo>
                  <a:lnTo>
                    <a:pt x="1022" y="110"/>
                  </a:lnTo>
                  <a:lnTo>
                    <a:pt x="978" y="104"/>
                  </a:lnTo>
                  <a:lnTo>
                    <a:pt x="978" y="0"/>
                  </a:lnTo>
                  <a:lnTo>
                    <a:pt x="836" y="0"/>
                  </a:lnTo>
                  <a:lnTo>
                    <a:pt x="836" y="104"/>
                  </a:lnTo>
                  <a:lnTo>
                    <a:pt x="792" y="110"/>
                  </a:lnTo>
                  <a:lnTo>
                    <a:pt x="750" y="116"/>
                  </a:lnTo>
                  <a:lnTo>
                    <a:pt x="706" y="126"/>
                  </a:lnTo>
                  <a:lnTo>
                    <a:pt x="666" y="138"/>
                  </a:lnTo>
                  <a:lnTo>
                    <a:pt x="626" y="42"/>
                  </a:lnTo>
                  <a:lnTo>
                    <a:pt x="494" y="96"/>
                  </a:lnTo>
                  <a:lnTo>
                    <a:pt x="534" y="192"/>
                  </a:lnTo>
                  <a:lnTo>
                    <a:pt x="496" y="214"/>
                  </a:lnTo>
                  <a:lnTo>
                    <a:pt x="460" y="236"/>
                  </a:lnTo>
                  <a:lnTo>
                    <a:pt x="424" y="262"/>
                  </a:lnTo>
                  <a:lnTo>
                    <a:pt x="390" y="290"/>
                  </a:lnTo>
                  <a:lnTo>
                    <a:pt x="316" y="216"/>
                  </a:lnTo>
                  <a:lnTo>
                    <a:pt x="216" y="316"/>
                  </a:lnTo>
                  <a:lnTo>
                    <a:pt x="288" y="390"/>
                  </a:lnTo>
                  <a:lnTo>
                    <a:pt x="262" y="424"/>
                  </a:lnTo>
                  <a:lnTo>
                    <a:pt x="236" y="460"/>
                  </a:lnTo>
                  <a:lnTo>
                    <a:pt x="214" y="496"/>
                  </a:lnTo>
                  <a:lnTo>
                    <a:pt x="192" y="534"/>
                  </a:lnTo>
                  <a:lnTo>
                    <a:pt x="96" y="494"/>
                  </a:lnTo>
                  <a:lnTo>
                    <a:pt x="42" y="626"/>
                  </a:lnTo>
                  <a:lnTo>
                    <a:pt x="138" y="666"/>
                  </a:lnTo>
                  <a:lnTo>
                    <a:pt x="126" y="708"/>
                  </a:lnTo>
                  <a:lnTo>
                    <a:pt x="116" y="750"/>
                  </a:lnTo>
                  <a:lnTo>
                    <a:pt x="108" y="792"/>
                  </a:lnTo>
                  <a:lnTo>
                    <a:pt x="104" y="836"/>
                  </a:lnTo>
                  <a:lnTo>
                    <a:pt x="0" y="836"/>
                  </a:lnTo>
                  <a:lnTo>
                    <a:pt x="0" y="978"/>
                  </a:lnTo>
                  <a:lnTo>
                    <a:pt x="104" y="978"/>
                  </a:lnTo>
                  <a:lnTo>
                    <a:pt x="108" y="1022"/>
                  </a:lnTo>
                  <a:lnTo>
                    <a:pt x="116" y="1066"/>
                  </a:lnTo>
                  <a:lnTo>
                    <a:pt x="126" y="1108"/>
                  </a:lnTo>
                  <a:lnTo>
                    <a:pt x="138" y="1150"/>
                  </a:lnTo>
                  <a:lnTo>
                    <a:pt x="42" y="1190"/>
                  </a:lnTo>
                  <a:lnTo>
                    <a:pt x="96" y="1320"/>
                  </a:lnTo>
                  <a:lnTo>
                    <a:pt x="192" y="1280"/>
                  </a:lnTo>
                  <a:lnTo>
                    <a:pt x="214" y="1320"/>
                  </a:lnTo>
                  <a:lnTo>
                    <a:pt x="236" y="1356"/>
                  </a:lnTo>
                  <a:lnTo>
                    <a:pt x="262" y="1392"/>
                  </a:lnTo>
                  <a:lnTo>
                    <a:pt x="288" y="1426"/>
                  </a:lnTo>
                  <a:lnTo>
                    <a:pt x="216" y="1500"/>
                  </a:lnTo>
                  <a:lnTo>
                    <a:pt x="316" y="1600"/>
                  </a:lnTo>
                  <a:lnTo>
                    <a:pt x="390" y="1526"/>
                  </a:lnTo>
                  <a:lnTo>
                    <a:pt x="424" y="1554"/>
                  </a:lnTo>
                  <a:lnTo>
                    <a:pt x="460" y="1578"/>
                  </a:lnTo>
                  <a:lnTo>
                    <a:pt x="496" y="1602"/>
                  </a:lnTo>
                  <a:lnTo>
                    <a:pt x="534" y="1622"/>
                  </a:lnTo>
                  <a:lnTo>
                    <a:pt x="494" y="1718"/>
                  </a:lnTo>
                  <a:lnTo>
                    <a:pt x="626" y="1774"/>
                  </a:lnTo>
                  <a:lnTo>
                    <a:pt x="666" y="1678"/>
                  </a:lnTo>
                  <a:lnTo>
                    <a:pt x="706" y="1690"/>
                  </a:lnTo>
                  <a:lnTo>
                    <a:pt x="750" y="1698"/>
                  </a:lnTo>
                  <a:lnTo>
                    <a:pt x="792" y="1706"/>
                  </a:lnTo>
                  <a:lnTo>
                    <a:pt x="836" y="1712"/>
                  </a:lnTo>
                  <a:lnTo>
                    <a:pt x="836" y="1816"/>
                  </a:lnTo>
                  <a:lnTo>
                    <a:pt x="978" y="1816"/>
                  </a:lnTo>
                  <a:lnTo>
                    <a:pt x="978" y="1712"/>
                  </a:lnTo>
                  <a:lnTo>
                    <a:pt x="1022" y="1706"/>
                  </a:lnTo>
                  <a:lnTo>
                    <a:pt x="1066" y="1698"/>
                  </a:lnTo>
                  <a:lnTo>
                    <a:pt x="1108" y="1690"/>
                  </a:lnTo>
                  <a:lnTo>
                    <a:pt x="1150" y="1678"/>
                  </a:lnTo>
                  <a:lnTo>
                    <a:pt x="1188" y="1774"/>
                  </a:lnTo>
                  <a:lnTo>
                    <a:pt x="1320" y="1718"/>
                  </a:lnTo>
                  <a:lnTo>
                    <a:pt x="1280" y="1622"/>
                  </a:lnTo>
                  <a:lnTo>
                    <a:pt x="1318" y="1602"/>
                  </a:lnTo>
                  <a:lnTo>
                    <a:pt x="1356" y="1578"/>
                  </a:lnTo>
                  <a:lnTo>
                    <a:pt x="1392" y="1554"/>
                  </a:lnTo>
                  <a:lnTo>
                    <a:pt x="1426" y="1526"/>
                  </a:lnTo>
                  <a:lnTo>
                    <a:pt x="1498" y="1600"/>
                  </a:lnTo>
                  <a:lnTo>
                    <a:pt x="1600" y="1500"/>
                  </a:lnTo>
                  <a:lnTo>
                    <a:pt x="1526" y="1426"/>
                  </a:lnTo>
                  <a:lnTo>
                    <a:pt x="1552" y="1392"/>
                  </a:lnTo>
                  <a:lnTo>
                    <a:pt x="1578" y="1356"/>
                  </a:lnTo>
                  <a:lnTo>
                    <a:pt x="1602" y="1320"/>
                  </a:lnTo>
                  <a:lnTo>
                    <a:pt x="1622" y="1280"/>
                  </a:lnTo>
                  <a:lnTo>
                    <a:pt x="1718" y="1320"/>
                  </a:lnTo>
                  <a:lnTo>
                    <a:pt x="1774" y="1190"/>
                  </a:lnTo>
                  <a:lnTo>
                    <a:pt x="1678" y="1150"/>
                  </a:lnTo>
                  <a:lnTo>
                    <a:pt x="1688" y="1108"/>
                  </a:lnTo>
                  <a:lnTo>
                    <a:pt x="1698" y="1066"/>
                  </a:lnTo>
                  <a:lnTo>
                    <a:pt x="1706" y="1022"/>
                  </a:lnTo>
                  <a:lnTo>
                    <a:pt x="1710" y="978"/>
                  </a:lnTo>
                  <a:lnTo>
                    <a:pt x="1816" y="978"/>
                  </a:lnTo>
                  <a:close/>
                  <a:moveTo>
                    <a:pt x="908" y="1614"/>
                  </a:moveTo>
                  <a:lnTo>
                    <a:pt x="908" y="1614"/>
                  </a:lnTo>
                  <a:lnTo>
                    <a:pt x="872" y="1612"/>
                  </a:lnTo>
                  <a:lnTo>
                    <a:pt x="836" y="1610"/>
                  </a:lnTo>
                  <a:lnTo>
                    <a:pt x="800" y="1606"/>
                  </a:lnTo>
                  <a:lnTo>
                    <a:pt x="766" y="1600"/>
                  </a:lnTo>
                  <a:lnTo>
                    <a:pt x="730" y="1592"/>
                  </a:lnTo>
                  <a:lnTo>
                    <a:pt x="698" y="1582"/>
                  </a:lnTo>
                  <a:lnTo>
                    <a:pt x="664" y="1570"/>
                  </a:lnTo>
                  <a:lnTo>
                    <a:pt x="632" y="1558"/>
                  </a:lnTo>
                  <a:lnTo>
                    <a:pt x="602" y="1544"/>
                  </a:lnTo>
                  <a:lnTo>
                    <a:pt x="570" y="1528"/>
                  </a:lnTo>
                  <a:lnTo>
                    <a:pt x="542" y="1512"/>
                  </a:lnTo>
                  <a:lnTo>
                    <a:pt x="512" y="1492"/>
                  </a:lnTo>
                  <a:lnTo>
                    <a:pt x="484" y="1474"/>
                  </a:lnTo>
                  <a:lnTo>
                    <a:pt x="458" y="1452"/>
                  </a:lnTo>
                  <a:lnTo>
                    <a:pt x="432" y="1430"/>
                  </a:lnTo>
                  <a:lnTo>
                    <a:pt x="408" y="1406"/>
                  </a:lnTo>
                  <a:lnTo>
                    <a:pt x="384" y="1382"/>
                  </a:lnTo>
                  <a:lnTo>
                    <a:pt x="362" y="1356"/>
                  </a:lnTo>
                  <a:lnTo>
                    <a:pt x="342" y="1330"/>
                  </a:lnTo>
                  <a:lnTo>
                    <a:pt x="322" y="1302"/>
                  </a:lnTo>
                  <a:lnTo>
                    <a:pt x="304" y="1274"/>
                  </a:lnTo>
                  <a:lnTo>
                    <a:pt x="286" y="1244"/>
                  </a:lnTo>
                  <a:lnTo>
                    <a:pt x="272" y="1214"/>
                  </a:lnTo>
                  <a:lnTo>
                    <a:pt x="256" y="1182"/>
                  </a:lnTo>
                  <a:lnTo>
                    <a:pt x="244" y="1150"/>
                  </a:lnTo>
                  <a:lnTo>
                    <a:pt x="234" y="1118"/>
                  </a:lnTo>
                  <a:lnTo>
                    <a:pt x="224" y="1084"/>
                  </a:lnTo>
                  <a:lnTo>
                    <a:pt x="216" y="1050"/>
                  </a:lnTo>
                  <a:lnTo>
                    <a:pt x="210" y="1016"/>
                  </a:lnTo>
                  <a:lnTo>
                    <a:pt x="206" y="980"/>
                  </a:lnTo>
                  <a:lnTo>
                    <a:pt x="202" y="944"/>
                  </a:lnTo>
                  <a:lnTo>
                    <a:pt x="202" y="908"/>
                  </a:lnTo>
                  <a:lnTo>
                    <a:pt x="202" y="872"/>
                  </a:lnTo>
                  <a:lnTo>
                    <a:pt x="206" y="836"/>
                  </a:lnTo>
                  <a:lnTo>
                    <a:pt x="210" y="800"/>
                  </a:lnTo>
                  <a:lnTo>
                    <a:pt x="216" y="766"/>
                  </a:lnTo>
                  <a:lnTo>
                    <a:pt x="224" y="732"/>
                  </a:lnTo>
                  <a:lnTo>
                    <a:pt x="234" y="698"/>
                  </a:lnTo>
                  <a:lnTo>
                    <a:pt x="244" y="664"/>
                  </a:lnTo>
                  <a:lnTo>
                    <a:pt x="256" y="632"/>
                  </a:lnTo>
                  <a:lnTo>
                    <a:pt x="272" y="602"/>
                  </a:lnTo>
                  <a:lnTo>
                    <a:pt x="286" y="572"/>
                  </a:lnTo>
                  <a:lnTo>
                    <a:pt x="304" y="542"/>
                  </a:lnTo>
                  <a:lnTo>
                    <a:pt x="322" y="512"/>
                  </a:lnTo>
                  <a:lnTo>
                    <a:pt x="342" y="486"/>
                  </a:lnTo>
                  <a:lnTo>
                    <a:pt x="362" y="458"/>
                  </a:lnTo>
                  <a:lnTo>
                    <a:pt x="384" y="432"/>
                  </a:lnTo>
                  <a:lnTo>
                    <a:pt x="408" y="408"/>
                  </a:lnTo>
                  <a:lnTo>
                    <a:pt x="432" y="386"/>
                  </a:lnTo>
                  <a:lnTo>
                    <a:pt x="458" y="362"/>
                  </a:lnTo>
                  <a:lnTo>
                    <a:pt x="484" y="342"/>
                  </a:lnTo>
                  <a:lnTo>
                    <a:pt x="512" y="322"/>
                  </a:lnTo>
                  <a:lnTo>
                    <a:pt x="542" y="304"/>
                  </a:lnTo>
                  <a:lnTo>
                    <a:pt x="570" y="286"/>
                  </a:lnTo>
                  <a:lnTo>
                    <a:pt x="602" y="272"/>
                  </a:lnTo>
                  <a:lnTo>
                    <a:pt x="632" y="258"/>
                  </a:lnTo>
                  <a:lnTo>
                    <a:pt x="664" y="244"/>
                  </a:lnTo>
                  <a:lnTo>
                    <a:pt x="698" y="234"/>
                  </a:lnTo>
                  <a:lnTo>
                    <a:pt x="730" y="224"/>
                  </a:lnTo>
                  <a:lnTo>
                    <a:pt x="766" y="216"/>
                  </a:lnTo>
                  <a:lnTo>
                    <a:pt x="800" y="210"/>
                  </a:lnTo>
                  <a:lnTo>
                    <a:pt x="836" y="206"/>
                  </a:lnTo>
                  <a:lnTo>
                    <a:pt x="872" y="202"/>
                  </a:lnTo>
                  <a:lnTo>
                    <a:pt x="908" y="202"/>
                  </a:lnTo>
                  <a:lnTo>
                    <a:pt x="944" y="202"/>
                  </a:lnTo>
                  <a:lnTo>
                    <a:pt x="980" y="206"/>
                  </a:lnTo>
                  <a:lnTo>
                    <a:pt x="1014" y="210"/>
                  </a:lnTo>
                  <a:lnTo>
                    <a:pt x="1050" y="216"/>
                  </a:lnTo>
                  <a:lnTo>
                    <a:pt x="1084" y="224"/>
                  </a:lnTo>
                  <a:lnTo>
                    <a:pt x="1118" y="234"/>
                  </a:lnTo>
                  <a:lnTo>
                    <a:pt x="1150" y="244"/>
                  </a:lnTo>
                  <a:lnTo>
                    <a:pt x="1182" y="258"/>
                  </a:lnTo>
                  <a:lnTo>
                    <a:pt x="1214" y="272"/>
                  </a:lnTo>
                  <a:lnTo>
                    <a:pt x="1244" y="286"/>
                  </a:lnTo>
                  <a:lnTo>
                    <a:pt x="1274" y="304"/>
                  </a:lnTo>
                  <a:lnTo>
                    <a:pt x="1302" y="322"/>
                  </a:lnTo>
                  <a:lnTo>
                    <a:pt x="1330" y="342"/>
                  </a:lnTo>
                  <a:lnTo>
                    <a:pt x="1356" y="362"/>
                  </a:lnTo>
                  <a:lnTo>
                    <a:pt x="1382" y="386"/>
                  </a:lnTo>
                  <a:lnTo>
                    <a:pt x="1406" y="408"/>
                  </a:lnTo>
                  <a:lnTo>
                    <a:pt x="1430" y="432"/>
                  </a:lnTo>
                  <a:lnTo>
                    <a:pt x="1452" y="458"/>
                  </a:lnTo>
                  <a:lnTo>
                    <a:pt x="1474" y="486"/>
                  </a:lnTo>
                  <a:lnTo>
                    <a:pt x="1492" y="512"/>
                  </a:lnTo>
                  <a:lnTo>
                    <a:pt x="1512" y="542"/>
                  </a:lnTo>
                  <a:lnTo>
                    <a:pt x="1528" y="572"/>
                  </a:lnTo>
                  <a:lnTo>
                    <a:pt x="1544" y="602"/>
                  </a:lnTo>
                  <a:lnTo>
                    <a:pt x="1558" y="632"/>
                  </a:lnTo>
                  <a:lnTo>
                    <a:pt x="1570" y="664"/>
                  </a:lnTo>
                  <a:lnTo>
                    <a:pt x="1582" y="698"/>
                  </a:lnTo>
                  <a:lnTo>
                    <a:pt x="1592" y="732"/>
                  </a:lnTo>
                  <a:lnTo>
                    <a:pt x="1598" y="766"/>
                  </a:lnTo>
                  <a:lnTo>
                    <a:pt x="1606" y="800"/>
                  </a:lnTo>
                  <a:lnTo>
                    <a:pt x="1610" y="836"/>
                  </a:lnTo>
                  <a:lnTo>
                    <a:pt x="1612" y="872"/>
                  </a:lnTo>
                  <a:lnTo>
                    <a:pt x="1614" y="908"/>
                  </a:lnTo>
                  <a:lnTo>
                    <a:pt x="1612" y="944"/>
                  </a:lnTo>
                  <a:lnTo>
                    <a:pt x="1610" y="980"/>
                  </a:lnTo>
                  <a:lnTo>
                    <a:pt x="1606" y="1016"/>
                  </a:lnTo>
                  <a:lnTo>
                    <a:pt x="1598" y="1050"/>
                  </a:lnTo>
                  <a:lnTo>
                    <a:pt x="1592" y="1084"/>
                  </a:lnTo>
                  <a:lnTo>
                    <a:pt x="1582" y="1118"/>
                  </a:lnTo>
                  <a:lnTo>
                    <a:pt x="1570" y="1150"/>
                  </a:lnTo>
                  <a:lnTo>
                    <a:pt x="1558" y="1182"/>
                  </a:lnTo>
                  <a:lnTo>
                    <a:pt x="1544" y="1214"/>
                  </a:lnTo>
                  <a:lnTo>
                    <a:pt x="1528" y="1244"/>
                  </a:lnTo>
                  <a:lnTo>
                    <a:pt x="1512" y="1274"/>
                  </a:lnTo>
                  <a:lnTo>
                    <a:pt x="1492" y="1302"/>
                  </a:lnTo>
                  <a:lnTo>
                    <a:pt x="1474" y="1330"/>
                  </a:lnTo>
                  <a:lnTo>
                    <a:pt x="1452" y="1356"/>
                  </a:lnTo>
                  <a:lnTo>
                    <a:pt x="1430" y="1382"/>
                  </a:lnTo>
                  <a:lnTo>
                    <a:pt x="1406" y="1406"/>
                  </a:lnTo>
                  <a:lnTo>
                    <a:pt x="1382" y="1430"/>
                  </a:lnTo>
                  <a:lnTo>
                    <a:pt x="1356" y="1452"/>
                  </a:lnTo>
                  <a:lnTo>
                    <a:pt x="1330" y="1474"/>
                  </a:lnTo>
                  <a:lnTo>
                    <a:pt x="1302" y="1492"/>
                  </a:lnTo>
                  <a:lnTo>
                    <a:pt x="1274" y="1512"/>
                  </a:lnTo>
                  <a:lnTo>
                    <a:pt x="1244" y="1528"/>
                  </a:lnTo>
                  <a:lnTo>
                    <a:pt x="1214" y="1544"/>
                  </a:lnTo>
                  <a:lnTo>
                    <a:pt x="1182" y="1558"/>
                  </a:lnTo>
                  <a:lnTo>
                    <a:pt x="1150" y="1570"/>
                  </a:lnTo>
                  <a:lnTo>
                    <a:pt x="1118" y="1582"/>
                  </a:lnTo>
                  <a:lnTo>
                    <a:pt x="1084" y="1592"/>
                  </a:lnTo>
                  <a:lnTo>
                    <a:pt x="1050" y="1600"/>
                  </a:lnTo>
                  <a:lnTo>
                    <a:pt x="1014" y="1606"/>
                  </a:lnTo>
                  <a:lnTo>
                    <a:pt x="980" y="1610"/>
                  </a:lnTo>
                  <a:lnTo>
                    <a:pt x="944" y="1612"/>
                  </a:lnTo>
                  <a:lnTo>
                    <a:pt x="908" y="1614"/>
                  </a:lnTo>
                  <a:close/>
                </a:path>
              </a:pathLst>
            </a:custGeom>
            <a:solidFill>
              <a:srgbClr val="808080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cap="rnd">
                  <a:solidFill>
                    <a:srgbClr val="000000"/>
                  </a:solidFill>
                  <a:prstDash val="sysDot"/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>
                <a:solidFill>
                  <a:srgbClr val="000000"/>
                </a:solidFill>
                <a:latin typeface="Gulim" pitchFamily="34" charset="-127"/>
                <a:ea typeface="Gulim" pitchFamily="34" charset="-127"/>
              </a:endParaRPr>
            </a:p>
          </p:txBody>
        </p:sp>
        <p:sp>
          <p:nvSpPr>
            <p:cNvPr id="23" name="Freeform 675"/>
            <p:cNvSpPr>
              <a:spLocks noEditPoints="1"/>
            </p:cNvSpPr>
            <p:nvPr/>
          </p:nvSpPr>
          <p:spPr bwMode="auto">
            <a:xfrm rot="21275257">
              <a:off x="940378" y="1649334"/>
              <a:ext cx="3429000" cy="3429000"/>
            </a:xfrm>
            <a:custGeom>
              <a:avLst/>
              <a:gdLst>
                <a:gd name="T0" fmla="*/ 2147483647 w 2622"/>
                <a:gd name="T1" fmla="*/ 2147483647 h 2622"/>
                <a:gd name="T2" fmla="*/ 2147483647 w 2622"/>
                <a:gd name="T3" fmla="*/ 2147483647 h 2622"/>
                <a:gd name="T4" fmla="*/ 2147483647 w 2622"/>
                <a:gd name="T5" fmla="*/ 2147483647 h 2622"/>
                <a:gd name="T6" fmla="*/ 2147483647 w 2622"/>
                <a:gd name="T7" fmla="*/ 2147483647 h 2622"/>
                <a:gd name="T8" fmla="*/ 2147483647 w 2622"/>
                <a:gd name="T9" fmla="*/ 2147483647 h 2622"/>
                <a:gd name="T10" fmla="*/ 2147483647 w 2622"/>
                <a:gd name="T11" fmla="*/ 2147483647 h 2622"/>
                <a:gd name="T12" fmla="*/ 2147483647 w 2622"/>
                <a:gd name="T13" fmla="*/ 2147483647 h 2622"/>
                <a:gd name="T14" fmla="*/ 2147483647 w 2622"/>
                <a:gd name="T15" fmla="*/ 2147483647 h 2622"/>
                <a:gd name="T16" fmla="*/ 2147483647 w 2622"/>
                <a:gd name="T17" fmla="*/ 2147483647 h 2622"/>
                <a:gd name="T18" fmla="*/ 2147483647 w 2622"/>
                <a:gd name="T19" fmla="*/ 2147483647 h 2622"/>
                <a:gd name="T20" fmla="*/ 2147483647 w 2622"/>
                <a:gd name="T21" fmla="*/ 2147483647 h 2622"/>
                <a:gd name="T22" fmla="*/ 2147483647 w 2622"/>
                <a:gd name="T23" fmla="*/ 2147483647 h 2622"/>
                <a:gd name="T24" fmla="*/ 2147483647 w 2622"/>
                <a:gd name="T25" fmla="*/ 2147483647 h 2622"/>
                <a:gd name="T26" fmla="*/ 2147483647 w 2622"/>
                <a:gd name="T27" fmla="*/ 2147483647 h 2622"/>
                <a:gd name="T28" fmla="*/ 2147483647 w 2622"/>
                <a:gd name="T29" fmla="*/ 2147483647 h 2622"/>
                <a:gd name="T30" fmla="*/ 2147483647 w 2622"/>
                <a:gd name="T31" fmla="*/ 2147483647 h 2622"/>
                <a:gd name="T32" fmla="*/ 2147483647 w 2622"/>
                <a:gd name="T33" fmla="*/ 2147483647 h 2622"/>
                <a:gd name="T34" fmla="*/ 2147483647 w 2622"/>
                <a:gd name="T35" fmla="*/ 2147483647 h 2622"/>
                <a:gd name="T36" fmla="*/ 2147483647 w 2622"/>
                <a:gd name="T37" fmla="*/ 2147483647 h 2622"/>
                <a:gd name="T38" fmla="*/ 2147483647 w 2622"/>
                <a:gd name="T39" fmla="*/ 2147483647 h 2622"/>
                <a:gd name="T40" fmla="*/ 2147483647 w 2622"/>
                <a:gd name="T41" fmla="*/ 2147483647 h 2622"/>
                <a:gd name="T42" fmla="*/ 2147483647 w 2622"/>
                <a:gd name="T43" fmla="*/ 2147483647 h 2622"/>
                <a:gd name="T44" fmla="*/ 2147483647 w 2622"/>
                <a:gd name="T45" fmla="*/ 2147483647 h 2622"/>
                <a:gd name="T46" fmla="*/ 2147483647 w 2622"/>
                <a:gd name="T47" fmla="*/ 2147483647 h 2622"/>
                <a:gd name="T48" fmla="*/ 2147483647 w 2622"/>
                <a:gd name="T49" fmla="*/ 2147483647 h 2622"/>
                <a:gd name="T50" fmla="*/ 2147483647 w 2622"/>
                <a:gd name="T51" fmla="*/ 2147483647 h 2622"/>
                <a:gd name="T52" fmla="*/ 2147483647 w 2622"/>
                <a:gd name="T53" fmla="*/ 2147483647 h 2622"/>
                <a:gd name="T54" fmla="*/ 2147483647 w 2622"/>
                <a:gd name="T55" fmla="*/ 2147483647 h 2622"/>
                <a:gd name="T56" fmla="*/ 2147483647 w 2622"/>
                <a:gd name="T57" fmla="*/ 2147483647 h 2622"/>
                <a:gd name="T58" fmla="*/ 2147483647 w 2622"/>
                <a:gd name="T59" fmla="*/ 2147483647 h 2622"/>
                <a:gd name="T60" fmla="*/ 2147483647 w 2622"/>
                <a:gd name="T61" fmla="*/ 2147483647 h 2622"/>
                <a:gd name="T62" fmla="*/ 2147483647 w 2622"/>
                <a:gd name="T63" fmla="*/ 2147483647 h 2622"/>
                <a:gd name="T64" fmla="*/ 2147483647 w 2622"/>
                <a:gd name="T65" fmla="*/ 2147483647 h 2622"/>
                <a:gd name="T66" fmla="*/ 2147483647 w 2622"/>
                <a:gd name="T67" fmla="*/ 2147483647 h 2622"/>
                <a:gd name="T68" fmla="*/ 2147483647 w 2622"/>
                <a:gd name="T69" fmla="*/ 2147483647 h 2622"/>
                <a:gd name="T70" fmla="*/ 2147483647 w 2622"/>
                <a:gd name="T71" fmla="*/ 2147483647 h 2622"/>
                <a:gd name="T72" fmla="*/ 2147483647 w 2622"/>
                <a:gd name="T73" fmla="*/ 2147483647 h 2622"/>
                <a:gd name="T74" fmla="*/ 2147483647 w 2622"/>
                <a:gd name="T75" fmla="*/ 2147483647 h 2622"/>
                <a:gd name="T76" fmla="*/ 2147483647 w 2622"/>
                <a:gd name="T77" fmla="*/ 2147483647 h 2622"/>
                <a:gd name="T78" fmla="*/ 2147483647 w 2622"/>
                <a:gd name="T79" fmla="*/ 2147483647 h 2622"/>
                <a:gd name="T80" fmla="*/ 2147483647 w 2622"/>
                <a:gd name="T81" fmla="*/ 2147483647 h 2622"/>
                <a:gd name="T82" fmla="*/ 2147483647 w 2622"/>
                <a:gd name="T83" fmla="*/ 2147483647 h 2622"/>
                <a:gd name="T84" fmla="*/ 2147483647 w 2622"/>
                <a:gd name="T85" fmla="*/ 2147483647 h 2622"/>
                <a:gd name="T86" fmla="*/ 2147483647 w 2622"/>
                <a:gd name="T87" fmla="*/ 2147483647 h 2622"/>
                <a:gd name="T88" fmla="*/ 2147483647 w 2622"/>
                <a:gd name="T89" fmla="*/ 2147483647 h 2622"/>
                <a:gd name="T90" fmla="*/ 2147483647 w 2622"/>
                <a:gd name="T91" fmla="*/ 2147483647 h 2622"/>
                <a:gd name="T92" fmla="*/ 2147483647 w 2622"/>
                <a:gd name="T93" fmla="*/ 2147483647 h 2622"/>
                <a:gd name="T94" fmla="*/ 2147483647 w 2622"/>
                <a:gd name="T95" fmla="*/ 2147483647 h 2622"/>
                <a:gd name="T96" fmla="*/ 2147483647 w 2622"/>
                <a:gd name="T97" fmla="*/ 2147483647 h 2622"/>
                <a:gd name="T98" fmla="*/ 2147483647 w 2622"/>
                <a:gd name="T99" fmla="*/ 2147483647 h 2622"/>
                <a:gd name="T100" fmla="*/ 2147483647 w 2622"/>
                <a:gd name="T101" fmla="*/ 2147483647 h 2622"/>
                <a:gd name="T102" fmla="*/ 2147483647 w 2622"/>
                <a:gd name="T103" fmla="*/ 2147483647 h 2622"/>
                <a:gd name="T104" fmla="*/ 2147483647 w 2622"/>
                <a:gd name="T105" fmla="*/ 2147483647 h 2622"/>
                <a:gd name="T106" fmla="*/ 2147483647 w 2622"/>
                <a:gd name="T107" fmla="*/ 2147483647 h 262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2622"/>
                <a:gd name="T163" fmla="*/ 0 h 2622"/>
                <a:gd name="T164" fmla="*/ 2622 w 2622"/>
                <a:gd name="T165" fmla="*/ 2622 h 262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2622" h="2622">
                  <a:moveTo>
                    <a:pt x="2622" y="1382"/>
                  </a:moveTo>
                  <a:lnTo>
                    <a:pt x="2622" y="1240"/>
                  </a:lnTo>
                  <a:lnTo>
                    <a:pt x="2520" y="1240"/>
                  </a:lnTo>
                  <a:lnTo>
                    <a:pt x="2516" y="1196"/>
                  </a:lnTo>
                  <a:lnTo>
                    <a:pt x="2512" y="1152"/>
                  </a:lnTo>
                  <a:lnTo>
                    <a:pt x="2506" y="1110"/>
                  </a:lnTo>
                  <a:lnTo>
                    <a:pt x="2498" y="1068"/>
                  </a:lnTo>
                  <a:lnTo>
                    <a:pt x="2596" y="1040"/>
                  </a:lnTo>
                  <a:lnTo>
                    <a:pt x="2560" y="904"/>
                  </a:lnTo>
                  <a:lnTo>
                    <a:pt x="2460" y="930"/>
                  </a:lnTo>
                  <a:lnTo>
                    <a:pt x="2446" y="888"/>
                  </a:lnTo>
                  <a:lnTo>
                    <a:pt x="2430" y="848"/>
                  </a:lnTo>
                  <a:lnTo>
                    <a:pt x="2412" y="808"/>
                  </a:lnTo>
                  <a:lnTo>
                    <a:pt x="2394" y="768"/>
                  </a:lnTo>
                  <a:lnTo>
                    <a:pt x="2482" y="718"/>
                  </a:lnTo>
                  <a:lnTo>
                    <a:pt x="2412" y="594"/>
                  </a:lnTo>
                  <a:lnTo>
                    <a:pt x="2322" y="646"/>
                  </a:lnTo>
                  <a:lnTo>
                    <a:pt x="2298" y="610"/>
                  </a:lnTo>
                  <a:lnTo>
                    <a:pt x="2272" y="574"/>
                  </a:lnTo>
                  <a:lnTo>
                    <a:pt x="2244" y="540"/>
                  </a:lnTo>
                  <a:lnTo>
                    <a:pt x="2216" y="508"/>
                  </a:lnTo>
                  <a:lnTo>
                    <a:pt x="2290" y="434"/>
                  </a:lnTo>
                  <a:lnTo>
                    <a:pt x="2188" y="334"/>
                  </a:lnTo>
                  <a:lnTo>
                    <a:pt x="2116" y="406"/>
                  </a:lnTo>
                  <a:lnTo>
                    <a:pt x="2082" y="378"/>
                  </a:lnTo>
                  <a:lnTo>
                    <a:pt x="2048" y="352"/>
                  </a:lnTo>
                  <a:lnTo>
                    <a:pt x="2014" y="326"/>
                  </a:lnTo>
                  <a:lnTo>
                    <a:pt x="1978" y="300"/>
                  </a:lnTo>
                  <a:lnTo>
                    <a:pt x="2028" y="212"/>
                  </a:lnTo>
                  <a:lnTo>
                    <a:pt x="1906" y="140"/>
                  </a:lnTo>
                  <a:lnTo>
                    <a:pt x="1854" y="230"/>
                  </a:lnTo>
                  <a:lnTo>
                    <a:pt x="1816" y="210"/>
                  </a:lnTo>
                  <a:lnTo>
                    <a:pt x="1776" y="194"/>
                  </a:lnTo>
                  <a:lnTo>
                    <a:pt x="1734" y="178"/>
                  </a:lnTo>
                  <a:lnTo>
                    <a:pt x="1694" y="162"/>
                  </a:lnTo>
                  <a:lnTo>
                    <a:pt x="1720" y="64"/>
                  </a:lnTo>
                  <a:lnTo>
                    <a:pt x="1582" y="26"/>
                  </a:lnTo>
                  <a:lnTo>
                    <a:pt x="1556" y="126"/>
                  </a:lnTo>
                  <a:lnTo>
                    <a:pt x="1514" y="118"/>
                  </a:lnTo>
                  <a:lnTo>
                    <a:pt x="1470" y="112"/>
                  </a:lnTo>
                  <a:lnTo>
                    <a:pt x="1426" y="106"/>
                  </a:lnTo>
                  <a:lnTo>
                    <a:pt x="1382" y="104"/>
                  </a:lnTo>
                  <a:lnTo>
                    <a:pt x="1382" y="0"/>
                  </a:lnTo>
                  <a:lnTo>
                    <a:pt x="1240" y="0"/>
                  </a:lnTo>
                  <a:lnTo>
                    <a:pt x="1240" y="104"/>
                  </a:lnTo>
                  <a:lnTo>
                    <a:pt x="1196" y="106"/>
                  </a:lnTo>
                  <a:lnTo>
                    <a:pt x="1154" y="112"/>
                  </a:lnTo>
                  <a:lnTo>
                    <a:pt x="1110" y="118"/>
                  </a:lnTo>
                  <a:lnTo>
                    <a:pt x="1068" y="126"/>
                  </a:lnTo>
                  <a:lnTo>
                    <a:pt x="1042" y="26"/>
                  </a:lnTo>
                  <a:lnTo>
                    <a:pt x="904" y="64"/>
                  </a:lnTo>
                  <a:lnTo>
                    <a:pt x="930" y="162"/>
                  </a:lnTo>
                  <a:lnTo>
                    <a:pt x="890" y="178"/>
                  </a:lnTo>
                  <a:lnTo>
                    <a:pt x="848" y="194"/>
                  </a:lnTo>
                  <a:lnTo>
                    <a:pt x="808" y="210"/>
                  </a:lnTo>
                  <a:lnTo>
                    <a:pt x="770" y="230"/>
                  </a:lnTo>
                  <a:lnTo>
                    <a:pt x="718" y="140"/>
                  </a:lnTo>
                  <a:lnTo>
                    <a:pt x="594" y="212"/>
                  </a:lnTo>
                  <a:lnTo>
                    <a:pt x="646" y="300"/>
                  </a:lnTo>
                  <a:lnTo>
                    <a:pt x="610" y="326"/>
                  </a:lnTo>
                  <a:lnTo>
                    <a:pt x="576" y="352"/>
                  </a:lnTo>
                  <a:lnTo>
                    <a:pt x="542" y="378"/>
                  </a:lnTo>
                  <a:lnTo>
                    <a:pt x="508" y="406"/>
                  </a:lnTo>
                  <a:lnTo>
                    <a:pt x="436" y="334"/>
                  </a:lnTo>
                  <a:lnTo>
                    <a:pt x="334" y="434"/>
                  </a:lnTo>
                  <a:lnTo>
                    <a:pt x="408" y="508"/>
                  </a:lnTo>
                  <a:lnTo>
                    <a:pt x="378" y="540"/>
                  </a:lnTo>
                  <a:lnTo>
                    <a:pt x="352" y="574"/>
                  </a:lnTo>
                  <a:lnTo>
                    <a:pt x="326" y="610"/>
                  </a:lnTo>
                  <a:lnTo>
                    <a:pt x="302" y="646"/>
                  </a:lnTo>
                  <a:lnTo>
                    <a:pt x="212" y="594"/>
                  </a:lnTo>
                  <a:lnTo>
                    <a:pt x="140" y="718"/>
                  </a:lnTo>
                  <a:lnTo>
                    <a:pt x="230" y="768"/>
                  </a:lnTo>
                  <a:lnTo>
                    <a:pt x="212" y="808"/>
                  </a:lnTo>
                  <a:lnTo>
                    <a:pt x="194" y="848"/>
                  </a:lnTo>
                  <a:lnTo>
                    <a:pt x="178" y="888"/>
                  </a:lnTo>
                  <a:lnTo>
                    <a:pt x="164" y="930"/>
                  </a:lnTo>
                  <a:lnTo>
                    <a:pt x="64" y="904"/>
                  </a:lnTo>
                  <a:lnTo>
                    <a:pt x="26" y="1040"/>
                  </a:lnTo>
                  <a:lnTo>
                    <a:pt x="126" y="1068"/>
                  </a:lnTo>
                  <a:lnTo>
                    <a:pt x="118" y="1110"/>
                  </a:lnTo>
                  <a:lnTo>
                    <a:pt x="112" y="1152"/>
                  </a:lnTo>
                  <a:lnTo>
                    <a:pt x="108" y="1196"/>
                  </a:lnTo>
                  <a:lnTo>
                    <a:pt x="104" y="1240"/>
                  </a:lnTo>
                  <a:lnTo>
                    <a:pt x="0" y="1240"/>
                  </a:lnTo>
                  <a:lnTo>
                    <a:pt x="0" y="1382"/>
                  </a:lnTo>
                  <a:lnTo>
                    <a:pt x="104" y="1382"/>
                  </a:lnTo>
                  <a:lnTo>
                    <a:pt x="108" y="1426"/>
                  </a:lnTo>
                  <a:lnTo>
                    <a:pt x="112" y="1470"/>
                  </a:lnTo>
                  <a:lnTo>
                    <a:pt x="118" y="1512"/>
                  </a:lnTo>
                  <a:lnTo>
                    <a:pt x="126" y="1556"/>
                  </a:lnTo>
                  <a:lnTo>
                    <a:pt x="26" y="1582"/>
                  </a:lnTo>
                  <a:lnTo>
                    <a:pt x="64" y="1720"/>
                  </a:lnTo>
                  <a:lnTo>
                    <a:pt x="164" y="1692"/>
                  </a:lnTo>
                  <a:lnTo>
                    <a:pt x="178" y="1734"/>
                  </a:lnTo>
                  <a:lnTo>
                    <a:pt x="194" y="1774"/>
                  </a:lnTo>
                  <a:lnTo>
                    <a:pt x="212" y="1814"/>
                  </a:lnTo>
                  <a:lnTo>
                    <a:pt x="230" y="1854"/>
                  </a:lnTo>
                  <a:lnTo>
                    <a:pt x="140" y="1906"/>
                  </a:lnTo>
                  <a:lnTo>
                    <a:pt x="212" y="2028"/>
                  </a:lnTo>
                  <a:lnTo>
                    <a:pt x="302" y="1978"/>
                  </a:lnTo>
                  <a:lnTo>
                    <a:pt x="326" y="2014"/>
                  </a:lnTo>
                  <a:lnTo>
                    <a:pt x="352" y="2048"/>
                  </a:lnTo>
                  <a:lnTo>
                    <a:pt x="378" y="2082"/>
                  </a:lnTo>
                  <a:lnTo>
                    <a:pt x="408" y="2116"/>
                  </a:lnTo>
                  <a:lnTo>
                    <a:pt x="334" y="2188"/>
                  </a:lnTo>
                  <a:lnTo>
                    <a:pt x="436" y="2288"/>
                  </a:lnTo>
                  <a:lnTo>
                    <a:pt x="508" y="2216"/>
                  </a:lnTo>
                  <a:lnTo>
                    <a:pt x="542" y="2244"/>
                  </a:lnTo>
                  <a:lnTo>
                    <a:pt x="576" y="2272"/>
                  </a:lnTo>
                  <a:lnTo>
                    <a:pt x="610" y="2298"/>
                  </a:lnTo>
                  <a:lnTo>
                    <a:pt x="646" y="2322"/>
                  </a:lnTo>
                  <a:lnTo>
                    <a:pt x="594" y="2412"/>
                  </a:lnTo>
                  <a:lnTo>
                    <a:pt x="718" y="2482"/>
                  </a:lnTo>
                  <a:lnTo>
                    <a:pt x="770" y="2394"/>
                  </a:lnTo>
                  <a:lnTo>
                    <a:pt x="808" y="2412"/>
                  </a:lnTo>
                  <a:lnTo>
                    <a:pt x="848" y="2430"/>
                  </a:lnTo>
                  <a:lnTo>
                    <a:pt x="890" y="2446"/>
                  </a:lnTo>
                  <a:lnTo>
                    <a:pt x="930" y="2460"/>
                  </a:lnTo>
                  <a:lnTo>
                    <a:pt x="904" y="2560"/>
                  </a:lnTo>
                  <a:lnTo>
                    <a:pt x="1042" y="2596"/>
                  </a:lnTo>
                  <a:lnTo>
                    <a:pt x="1068" y="2498"/>
                  </a:lnTo>
                  <a:lnTo>
                    <a:pt x="1110" y="2504"/>
                  </a:lnTo>
                  <a:lnTo>
                    <a:pt x="1154" y="2512"/>
                  </a:lnTo>
                  <a:lnTo>
                    <a:pt x="1196" y="2516"/>
                  </a:lnTo>
                  <a:lnTo>
                    <a:pt x="1240" y="2520"/>
                  </a:lnTo>
                  <a:lnTo>
                    <a:pt x="1240" y="2622"/>
                  </a:lnTo>
                  <a:lnTo>
                    <a:pt x="1382" y="2622"/>
                  </a:lnTo>
                  <a:lnTo>
                    <a:pt x="1382" y="2520"/>
                  </a:lnTo>
                  <a:lnTo>
                    <a:pt x="1426" y="2516"/>
                  </a:lnTo>
                  <a:lnTo>
                    <a:pt x="1470" y="2512"/>
                  </a:lnTo>
                  <a:lnTo>
                    <a:pt x="1514" y="2504"/>
                  </a:lnTo>
                  <a:lnTo>
                    <a:pt x="1556" y="2498"/>
                  </a:lnTo>
                  <a:lnTo>
                    <a:pt x="1582" y="2596"/>
                  </a:lnTo>
                  <a:lnTo>
                    <a:pt x="1720" y="2560"/>
                  </a:lnTo>
                  <a:lnTo>
                    <a:pt x="1694" y="2460"/>
                  </a:lnTo>
                  <a:lnTo>
                    <a:pt x="1734" y="2446"/>
                  </a:lnTo>
                  <a:lnTo>
                    <a:pt x="1776" y="2430"/>
                  </a:lnTo>
                  <a:lnTo>
                    <a:pt x="1816" y="2412"/>
                  </a:lnTo>
                  <a:lnTo>
                    <a:pt x="1854" y="2394"/>
                  </a:lnTo>
                  <a:lnTo>
                    <a:pt x="1906" y="2482"/>
                  </a:lnTo>
                  <a:lnTo>
                    <a:pt x="2028" y="2412"/>
                  </a:lnTo>
                  <a:lnTo>
                    <a:pt x="1978" y="2322"/>
                  </a:lnTo>
                  <a:lnTo>
                    <a:pt x="2014" y="2298"/>
                  </a:lnTo>
                  <a:lnTo>
                    <a:pt x="2048" y="2272"/>
                  </a:lnTo>
                  <a:lnTo>
                    <a:pt x="2082" y="2244"/>
                  </a:lnTo>
                  <a:lnTo>
                    <a:pt x="2116" y="2216"/>
                  </a:lnTo>
                  <a:lnTo>
                    <a:pt x="2188" y="2288"/>
                  </a:lnTo>
                  <a:lnTo>
                    <a:pt x="2290" y="2188"/>
                  </a:lnTo>
                  <a:lnTo>
                    <a:pt x="2216" y="2116"/>
                  </a:lnTo>
                  <a:lnTo>
                    <a:pt x="2244" y="2082"/>
                  </a:lnTo>
                  <a:lnTo>
                    <a:pt x="2272" y="2048"/>
                  </a:lnTo>
                  <a:lnTo>
                    <a:pt x="2298" y="2014"/>
                  </a:lnTo>
                  <a:lnTo>
                    <a:pt x="2322" y="1978"/>
                  </a:lnTo>
                  <a:lnTo>
                    <a:pt x="2412" y="2028"/>
                  </a:lnTo>
                  <a:lnTo>
                    <a:pt x="2482" y="1906"/>
                  </a:lnTo>
                  <a:lnTo>
                    <a:pt x="2394" y="1854"/>
                  </a:lnTo>
                  <a:lnTo>
                    <a:pt x="2412" y="1814"/>
                  </a:lnTo>
                  <a:lnTo>
                    <a:pt x="2430" y="1774"/>
                  </a:lnTo>
                  <a:lnTo>
                    <a:pt x="2446" y="1734"/>
                  </a:lnTo>
                  <a:lnTo>
                    <a:pt x="2460" y="1692"/>
                  </a:lnTo>
                  <a:lnTo>
                    <a:pt x="2560" y="1720"/>
                  </a:lnTo>
                  <a:lnTo>
                    <a:pt x="2596" y="1582"/>
                  </a:lnTo>
                  <a:lnTo>
                    <a:pt x="2498" y="1556"/>
                  </a:lnTo>
                  <a:lnTo>
                    <a:pt x="2506" y="1512"/>
                  </a:lnTo>
                  <a:lnTo>
                    <a:pt x="2512" y="1470"/>
                  </a:lnTo>
                  <a:lnTo>
                    <a:pt x="2516" y="1426"/>
                  </a:lnTo>
                  <a:lnTo>
                    <a:pt x="2520" y="1382"/>
                  </a:lnTo>
                  <a:lnTo>
                    <a:pt x="2622" y="1382"/>
                  </a:lnTo>
                  <a:close/>
                  <a:moveTo>
                    <a:pt x="1312" y="2420"/>
                  </a:moveTo>
                  <a:lnTo>
                    <a:pt x="1312" y="2420"/>
                  </a:lnTo>
                  <a:lnTo>
                    <a:pt x="1254" y="2420"/>
                  </a:lnTo>
                  <a:lnTo>
                    <a:pt x="1198" y="2416"/>
                  </a:lnTo>
                  <a:lnTo>
                    <a:pt x="1142" y="2408"/>
                  </a:lnTo>
                  <a:lnTo>
                    <a:pt x="1088" y="2398"/>
                  </a:lnTo>
                  <a:lnTo>
                    <a:pt x="1034" y="2386"/>
                  </a:lnTo>
                  <a:lnTo>
                    <a:pt x="982" y="2370"/>
                  </a:lnTo>
                  <a:lnTo>
                    <a:pt x="930" y="2354"/>
                  </a:lnTo>
                  <a:lnTo>
                    <a:pt x="880" y="2334"/>
                  </a:lnTo>
                  <a:lnTo>
                    <a:pt x="830" y="2312"/>
                  </a:lnTo>
                  <a:lnTo>
                    <a:pt x="782" y="2286"/>
                  </a:lnTo>
                  <a:lnTo>
                    <a:pt x="736" y="2260"/>
                  </a:lnTo>
                  <a:lnTo>
                    <a:pt x="692" y="2232"/>
                  </a:lnTo>
                  <a:lnTo>
                    <a:pt x="648" y="2200"/>
                  </a:lnTo>
                  <a:lnTo>
                    <a:pt x="606" y="2168"/>
                  </a:lnTo>
                  <a:lnTo>
                    <a:pt x="566" y="2132"/>
                  </a:lnTo>
                  <a:lnTo>
                    <a:pt x="528" y="2096"/>
                  </a:lnTo>
                  <a:lnTo>
                    <a:pt x="490" y="2058"/>
                  </a:lnTo>
                  <a:lnTo>
                    <a:pt x="456" y="2018"/>
                  </a:lnTo>
                  <a:lnTo>
                    <a:pt x="422" y="1976"/>
                  </a:lnTo>
                  <a:lnTo>
                    <a:pt x="392" y="1932"/>
                  </a:lnTo>
                  <a:lnTo>
                    <a:pt x="362" y="1886"/>
                  </a:lnTo>
                  <a:lnTo>
                    <a:pt x="336" y="1840"/>
                  </a:lnTo>
                  <a:lnTo>
                    <a:pt x="312" y="1792"/>
                  </a:lnTo>
                  <a:lnTo>
                    <a:pt x="290" y="1744"/>
                  </a:lnTo>
                  <a:lnTo>
                    <a:pt x="270" y="1692"/>
                  </a:lnTo>
                  <a:lnTo>
                    <a:pt x="252" y="1642"/>
                  </a:lnTo>
                  <a:lnTo>
                    <a:pt x="238" y="1588"/>
                  </a:lnTo>
                  <a:lnTo>
                    <a:pt x="224" y="1534"/>
                  </a:lnTo>
                  <a:lnTo>
                    <a:pt x="216" y="1480"/>
                  </a:lnTo>
                  <a:lnTo>
                    <a:pt x="208" y="1424"/>
                  </a:lnTo>
                  <a:lnTo>
                    <a:pt x="204" y="1368"/>
                  </a:lnTo>
                  <a:lnTo>
                    <a:pt x="202" y="1312"/>
                  </a:lnTo>
                  <a:lnTo>
                    <a:pt x="204" y="1254"/>
                  </a:lnTo>
                  <a:lnTo>
                    <a:pt x="208" y="1198"/>
                  </a:lnTo>
                  <a:lnTo>
                    <a:pt x="216" y="1142"/>
                  </a:lnTo>
                  <a:lnTo>
                    <a:pt x="224" y="1088"/>
                  </a:lnTo>
                  <a:lnTo>
                    <a:pt x="238" y="1034"/>
                  </a:lnTo>
                  <a:lnTo>
                    <a:pt x="252" y="982"/>
                  </a:lnTo>
                  <a:lnTo>
                    <a:pt x="270" y="930"/>
                  </a:lnTo>
                  <a:lnTo>
                    <a:pt x="290" y="880"/>
                  </a:lnTo>
                  <a:lnTo>
                    <a:pt x="312" y="830"/>
                  </a:lnTo>
                  <a:lnTo>
                    <a:pt x="336" y="782"/>
                  </a:lnTo>
                  <a:lnTo>
                    <a:pt x="362" y="736"/>
                  </a:lnTo>
                  <a:lnTo>
                    <a:pt x="392" y="692"/>
                  </a:lnTo>
                  <a:lnTo>
                    <a:pt x="422" y="648"/>
                  </a:lnTo>
                  <a:lnTo>
                    <a:pt x="456" y="606"/>
                  </a:lnTo>
                  <a:lnTo>
                    <a:pt x="490" y="566"/>
                  </a:lnTo>
                  <a:lnTo>
                    <a:pt x="528" y="526"/>
                  </a:lnTo>
                  <a:lnTo>
                    <a:pt x="566" y="490"/>
                  </a:lnTo>
                  <a:lnTo>
                    <a:pt x="606" y="456"/>
                  </a:lnTo>
                  <a:lnTo>
                    <a:pt x="648" y="422"/>
                  </a:lnTo>
                  <a:lnTo>
                    <a:pt x="692" y="392"/>
                  </a:lnTo>
                  <a:lnTo>
                    <a:pt x="736" y="362"/>
                  </a:lnTo>
                  <a:lnTo>
                    <a:pt x="782" y="336"/>
                  </a:lnTo>
                  <a:lnTo>
                    <a:pt x="830" y="312"/>
                  </a:lnTo>
                  <a:lnTo>
                    <a:pt x="880" y="290"/>
                  </a:lnTo>
                  <a:lnTo>
                    <a:pt x="930" y="270"/>
                  </a:lnTo>
                  <a:lnTo>
                    <a:pt x="982" y="252"/>
                  </a:lnTo>
                  <a:lnTo>
                    <a:pt x="1034" y="236"/>
                  </a:lnTo>
                  <a:lnTo>
                    <a:pt x="1088" y="224"/>
                  </a:lnTo>
                  <a:lnTo>
                    <a:pt x="1142" y="214"/>
                  </a:lnTo>
                  <a:lnTo>
                    <a:pt x="1198" y="208"/>
                  </a:lnTo>
                  <a:lnTo>
                    <a:pt x="1254" y="204"/>
                  </a:lnTo>
                  <a:lnTo>
                    <a:pt x="1312" y="202"/>
                  </a:lnTo>
                  <a:lnTo>
                    <a:pt x="1368" y="204"/>
                  </a:lnTo>
                  <a:lnTo>
                    <a:pt x="1426" y="208"/>
                  </a:lnTo>
                  <a:lnTo>
                    <a:pt x="1480" y="214"/>
                  </a:lnTo>
                  <a:lnTo>
                    <a:pt x="1536" y="224"/>
                  </a:lnTo>
                  <a:lnTo>
                    <a:pt x="1588" y="236"/>
                  </a:lnTo>
                  <a:lnTo>
                    <a:pt x="1642" y="252"/>
                  </a:lnTo>
                  <a:lnTo>
                    <a:pt x="1694" y="270"/>
                  </a:lnTo>
                  <a:lnTo>
                    <a:pt x="1744" y="290"/>
                  </a:lnTo>
                  <a:lnTo>
                    <a:pt x="1792" y="312"/>
                  </a:lnTo>
                  <a:lnTo>
                    <a:pt x="1840" y="336"/>
                  </a:lnTo>
                  <a:lnTo>
                    <a:pt x="1886" y="362"/>
                  </a:lnTo>
                  <a:lnTo>
                    <a:pt x="1932" y="392"/>
                  </a:lnTo>
                  <a:lnTo>
                    <a:pt x="1976" y="422"/>
                  </a:lnTo>
                  <a:lnTo>
                    <a:pt x="2018" y="456"/>
                  </a:lnTo>
                  <a:lnTo>
                    <a:pt x="2058" y="490"/>
                  </a:lnTo>
                  <a:lnTo>
                    <a:pt x="2096" y="526"/>
                  </a:lnTo>
                  <a:lnTo>
                    <a:pt x="2132" y="566"/>
                  </a:lnTo>
                  <a:lnTo>
                    <a:pt x="2168" y="606"/>
                  </a:lnTo>
                  <a:lnTo>
                    <a:pt x="2200" y="648"/>
                  </a:lnTo>
                  <a:lnTo>
                    <a:pt x="2232" y="692"/>
                  </a:lnTo>
                  <a:lnTo>
                    <a:pt x="2260" y="736"/>
                  </a:lnTo>
                  <a:lnTo>
                    <a:pt x="2288" y="782"/>
                  </a:lnTo>
                  <a:lnTo>
                    <a:pt x="2312" y="830"/>
                  </a:lnTo>
                  <a:lnTo>
                    <a:pt x="2334" y="880"/>
                  </a:lnTo>
                  <a:lnTo>
                    <a:pt x="2354" y="930"/>
                  </a:lnTo>
                  <a:lnTo>
                    <a:pt x="2372" y="982"/>
                  </a:lnTo>
                  <a:lnTo>
                    <a:pt x="2386" y="1034"/>
                  </a:lnTo>
                  <a:lnTo>
                    <a:pt x="2398" y="1088"/>
                  </a:lnTo>
                  <a:lnTo>
                    <a:pt x="2408" y="1142"/>
                  </a:lnTo>
                  <a:lnTo>
                    <a:pt x="2416" y="1198"/>
                  </a:lnTo>
                  <a:lnTo>
                    <a:pt x="2420" y="1254"/>
                  </a:lnTo>
                  <a:lnTo>
                    <a:pt x="2422" y="1312"/>
                  </a:lnTo>
                  <a:lnTo>
                    <a:pt x="2420" y="1368"/>
                  </a:lnTo>
                  <a:lnTo>
                    <a:pt x="2416" y="1424"/>
                  </a:lnTo>
                  <a:lnTo>
                    <a:pt x="2408" y="1480"/>
                  </a:lnTo>
                  <a:lnTo>
                    <a:pt x="2398" y="1534"/>
                  </a:lnTo>
                  <a:lnTo>
                    <a:pt x="2386" y="1588"/>
                  </a:lnTo>
                  <a:lnTo>
                    <a:pt x="2372" y="1642"/>
                  </a:lnTo>
                  <a:lnTo>
                    <a:pt x="2354" y="1692"/>
                  </a:lnTo>
                  <a:lnTo>
                    <a:pt x="2334" y="1744"/>
                  </a:lnTo>
                  <a:lnTo>
                    <a:pt x="2312" y="1792"/>
                  </a:lnTo>
                  <a:lnTo>
                    <a:pt x="2288" y="1840"/>
                  </a:lnTo>
                  <a:lnTo>
                    <a:pt x="2260" y="1886"/>
                  </a:lnTo>
                  <a:lnTo>
                    <a:pt x="2232" y="1932"/>
                  </a:lnTo>
                  <a:lnTo>
                    <a:pt x="2200" y="1976"/>
                  </a:lnTo>
                  <a:lnTo>
                    <a:pt x="2168" y="2018"/>
                  </a:lnTo>
                  <a:lnTo>
                    <a:pt x="2132" y="2058"/>
                  </a:lnTo>
                  <a:lnTo>
                    <a:pt x="2096" y="2096"/>
                  </a:lnTo>
                  <a:lnTo>
                    <a:pt x="2058" y="2132"/>
                  </a:lnTo>
                  <a:lnTo>
                    <a:pt x="2018" y="2168"/>
                  </a:lnTo>
                  <a:lnTo>
                    <a:pt x="1976" y="2200"/>
                  </a:lnTo>
                  <a:lnTo>
                    <a:pt x="1932" y="2232"/>
                  </a:lnTo>
                  <a:lnTo>
                    <a:pt x="1886" y="2260"/>
                  </a:lnTo>
                  <a:lnTo>
                    <a:pt x="1840" y="2286"/>
                  </a:lnTo>
                  <a:lnTo>
                    <a:pt x="1792" y="2312"/>
                  </a:lnTo>
                  <a:lnTo>
                    <a:pt x="1744" y="2334"/>
                  </a:lnTo>
                  <a:lnTo>
                    <a:pt x="1694" y="2354"/>
                  </a:lnTo>
                  <a:lnTo>
                    <a:pt x="1642" y="2370"/>
                  </a:lnTo>
                  <a:lnTo>
                    <a:pt x="1588" y="2386"/>
                  </a:lnTo>
                  <a:lnTo>
                    <a:pt x="1536" y="2398"/>
                  </a:lnTo>
                  <a:lnTo>
                    <a:pt x="1480" y="2408"/>
                  </a:lnTo>
                  <a:lnTo>
                    <a:pt x="1426" y="2416"/>
                  </a:lnTo>
                  <a:lnTo>
                    <a:pt x="1368" y="2420"/>
                  </a:lnTo>
                  <a:lnTo>
                    <a:pt x="1312" y="2420"/>
                  </a:lnTo>
                  <a:close/>
                </a:path>
              </a:pathLst>
            </a:custGeom>
            <a:solidFill>
              <a:srgbClr val="808080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cap="rnd">
                  <a:solidFill>
                    <a:srgbClr val="000000"/>
                  </a:solidFill>
                  <a:prstDash val="sysDot"/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>
                <a:solidFill>
                  <a:srgbClr val="000000"/>
                </a:solidFill>
                <a:latin typeface="Gulim" pitchFamily="34" charset="-127"/>
                <a:ea typeface="Gulim" pitchFamily="34" charset="-127"/>
              </a:endParaRPr>
            </a:p>
          </p:txBody>
        </p:sp>
        <p:sp>
          <p:nvSpPr>
            <p:cNvPr id="24" name="Oval 676"/>
            <p:cNvSpPr>
              <a:spLocks noChangeArrowheads="1"/>
            </p:cNvSpPr>
            <p:nvPr/>
          </p:nvSpPr>
          <p:spPr bwMode="auto">
            <a:xfrm rot="21275257">
              <a:off x="1307091" y="2016046"/>
              <a:ext cx="2695575" cy="269398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Gulim" pitchFamily="34" charset="-127"/>
                <a:ea typeface="Gulim" pitchFamily="34" charset="-127"/>
              </a:endParaRPr>
            </a:p>
          </p:txBody>
        </p:sp>
        <p:sp>
          <p:nvSpPr>
            <p:cNvPr id="25" name="Oval 677"/>
            <p:cNvSpPr>
              <a:spLocks noChangeArrowheads="1"/>
            </p:cNvSpPr>
            <p:nvPr/>
          </p:nvSpPr>
          <p:spPr bwMode="auto">
            <a:xfrm rot="21275257">
              <a:off x="4617028" y="1993821"/>
              <a:ext cx="1801813" cy="180181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Gulim" pitchFamily="34" charset="-127"/>
                <a:ea typeface="Gulim" pitchFamily="34" charset="-127"/>
              </a:endParaRPr>
            </a:p>
          </p:txBody>
        </p:sp>
        <p:sp>
          <p:nvSpPr>
            <p:cNvPr id="26" name="Freeform 679"/>
            <p:cNvSpPr>
              <a:spLocks noEditPoints="1"/>
            </p:cNvSpPr>
            <p:nvPr/>
          </p:nvSpPr>
          <p:spPr bwMode="auto">
            <a:xfrm rot="21275257">
              <a:off x="5693353" y="3676571"/>
              <a:ext cx="2303463" cy="2305050"/>
            </a:xfrm>
            <a:custGeom>
              <a:avLst/>
              <a:gdLst>
                <a:gd name="T0" fmla="*/ 2147483647 w 1816"/>
                <a:gd name="T1" fmla="*/ 2147483647 h 1816"/>
                <a:gd name="T2" fmla="*/ 2147483647 w 1816"/>
                <a:gd name="T3" fmla="*/ 2147483647 h 1816"/>
                <a:gd name="T4" fmla="*/ 2147483647 w 1816"/>
                <a:gd name="T5" fmla="*/ 2147483647 h 1816"/>
                <a:gd name="T6" fmla="*/ 2147483647 w 1816"/>
                <a:gd name="T7" fmla="*/ 2147483647 h 1816"/>
                <a:gd name="T8" fmla="*/ 2147483647 w 1816"/>
                <a:gd name="T9" fmla="*/ 2147483647 h 1816"/>
                <a:gd name="T10" fmla="*/ 2147483647 w 1816"/>
                <a:gd name="T11" fmla="*/ 2147483647 h 1816"/>
                <a:gd name="T12" fmla="*/ 2147483647 w 1816"/>
                <a:gd name="T13" fmla="*/ 2147483647 h 1816"/>
                <a:gd name="T14" fmla="*/ 2147483647 w 1816"/>
                <a:gd name="T15" fmla="*/ 2147483647 h 1816"/>
                <a:gd name="T16" fmla="*/ 2147483647 w 1816"/>
                <a:gd name="T17" fmla="*/ 2147483647 h 1816"/>
                <a:gd name="T18" fmla="*/ 2147483647 w 1816"/>
                <a:gd name="T19" fmla="*/ 2147483647 h 1816"/>
                <a:gd name="T20" fmla="*/ 2147483647 w 1816"/>
                <a:gd name="T21" fmla="*/ 2147483647 h 1816"/>
                <a:gd name="T22" fmla="*/ 2147483647 w 1816"/>
                <a:gd name="T23" fmla="*/ 2147483647 h 1816"/>
                <a:gd name="T24" fmla="*/ 0 w 1816"/>
                <a:gd name="T25" fmla="*/ 2147483647 h 1816"/>
                <a:gd name="T26" fmla="*/ 2147483647 w 1816"/>
                <a:gd name="T27" fmla="*/ 2147483647 h 1816"/>
                <a:gd name="T28" fmla="*/ 2147483647 w 1816"/>
                <a:gd name="T29" fmla="*/ 2147483647 h 1816"/>
                <a:gd name="T30" fmla="*/ 2147483647 w 1816"/>
                <a:gd name="T31" fmla="*/ 2147483647 h 1816"/>
                <a:gd name="T32" fmla="*/ 2147483647 w 1816"/>
                <a:gd name="T33" fmla="*/ 2147483647 h 1816"/>
                <a:gd name="T34" fmla="*/ 2147483647 w 1816"/>
                <a:gd name="T35" fmla="*/ 2147483647 h 1816"/>
                <a:gd name="T36" fmla="*/ 2147483647 w 1816"/>
                <a:gd name="T37" fmla="*/ 2147483647 h 1816"/>
                <a:gd name="T38" fmla="*/ 2147483647 w 1816"/>
                <a:gd name="T39" fmla="*/ 2147483647 h 1816"/>
                <a:gd name="T40" fmla="*/ 2147483647 w 1816"/>
                <a:gd name="T41" fmla="*/ 2147483647 h 1816"/>
                <a:gd name="T42" fmla="*/ 2147483647 w 1816"/>
                <a:gd name="T43" fmla="*/ 2147483647 h 1816"/>
                <a:gd name="T44" fmla="*/ 2147483647 w 1816"/>
                <a:gd name="T45" fmla="*/ 2147483647 h 1816"/>
                <a:gd name="T46" fmla="*/ 2147483647 w 1816"/>
                <a:gd name="T47" fmla="*/ 2147483647 h 1816"/>
                <a:gd name="T48" fmla="*/ 2147483647 w 1816"/>
                <a:gd name="T49" fmla="*/ 2147483647 h 1816"/>
                <a:gd name="T50" fmla="*/ 2147483647 w 1816"/>
                <a:gd name="T51" fmla="*/ 2147483647 h 1816"/>
                <a:gd name="T52" fmla="*/ 2147483647 w 1816"/>
                <a:gd name="T53" fmla="*/ 2147483647 h 1816"/>
                <a:gd name="T54" fmla="*/ 2147483647 w 1816"/>
                <a:gd name="T55" fmla="*/ 2147483647 h 1816"/>
                <a:gd name="T56" fmla="*/ 2147483647 w 1816"/>
                <a:gd name="T57" fmla="*/ 2147483647 h 1816"/>
                <a:gd name="T58" fmla="*/ 2147483647 w 1816"/>
                <a:gd name="T59" fmla="*/ 2147483647 h 1816"/>
                <a:gd name="T60" fmla="*/ 2147483647 w 1816"/>
                <a:gd name="T61" fmla="*/ 2147483647 h 1816"/>
                <a:gd name="T62" fmla="*/ 2147483647 w 1816"/>
                <a:gd name="T63" fmla="*/ 2147483647 h 1816"/>
                <a:gd name="T64" fmla="*/ 2147483647 w 1816"/>
                <a:gd name="T65" fmla="*/ 2147483647 h 1816"/>
                <a:gd name="T66" fmla="*/ 2147483647 w 1816"/>
                <a:gd name="T67" fmla="*/ 2147483647 h 1816"/>
                <a:gd name="T68" fmla="*/ 2147483647 w 1816"/>
                <a:gd name="T69" fmla="*/ 2147483647 h 1816"/>
                <a:gd name="T70" fmla="*/ 2147483647 w 1816"/>
                <a:gd name="T71" fmla="*/ 2147483647 h 1816"/>
                <a:gd name="T72" fmla="*/ 2147483647 w 1816"/>
                <a:gd name="T73" fmla="*/ 2147483647 h 1816"/>
                <a:gd name="T74" fmla="*/ 2147483647 w 1816"/>
                <a:gd name="T75" fmla="*/ 2147483647 h 1816"/>
                <a:gd name="T76" fmla="*/ 2147483647 w 1816"/>
                <a:gd name="T77" fmla="*/ 2147483647 h 1816"/>
                <a:gd name="T78" fmla="*/ 2147483647 w 1816"/>
                <a:gd name="T79" fmla="*/ 2147483647 h 1816"/>
                <a:gd name="T80" fmla="*/ 2147483647 w 1816"/>
                <a:gd name="T81" fmla="*/ 2147483647 h 1816"/>
                <a:gd name="T82" fmla="*/ 2147483647 w 1816"/>
                <a:gd name="T83" fmla="*/ 2147483647 h 1816"/>
                <a:gd name="T84" fmla="*/ 2147483647 w 1816"/>
                <a:gd name="T85" fmla="*/ 2147483647 h 1816"/>
                <a:gd name="T86" fmla="*/ 2147483647 w 1816"/>
                <a:gd name="T87" fmla="*/ 2147483647 h 1816"/>
                <a:gd name="T88" fmla="*/ 2147483647 w 1816"/>
                <a:gd name="T89" fmla="*/ 2147483647 h 1816"/>
                <a:gd name="T90" fmla="*/ 2147483647 w 1816"/>
                <a:gd name="T91" fmla="*/ 2147483647 h 1816"/>
                <a:gd name="T92" fmla="*/ 2147483647 w 1816"/>
                <a:gd name="T93" fmla="*/ 2147483647 h 1816"/>
                <a:gd name="T94" fmla="*/ 2147483647 w 1816"/>
                <a:gd name="T95" fmla="*/ 2147483647 h 1816"/>
                <a:gd name="T96" fmla="*/ 2147483647 w 1816"/>
                <a:gd name="T97" fmla="*/ 2147483647 h 1816"/>
                <a:gd name="T98" fmla="*/ 2147483647 w 1816"/>
                <a:gd name="T99" fmla="*/ 2147483647 h 1816"/>
                <a:gd name="T100" fmla="*/ 2147483647 w 1816"/>
                <a:gd name="T101" fmla="*/ 2147483647 h 1816"/>
                <a:gd name="T102" fmla="*/ 2147483647 w 1816"/>
                <a:gd name="T103" fmla="*/ 2147483647 h 181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816"/>
                <a:gd name="T157" fmla="*/ 0 h 1816"/>
                <a:gd name="T158" fmla="*/ 1816 w 1816"/>
                <a:gd name="T159" fmla="*/ 1816 h 181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816" h="1816">
                  <a:moveTo>
                    <a:pt x="1816" y="978"/>
                  </a:moveTo>
                  <a:lnTo>
                    <a:pt x="1816" y="836"/>
                  </a:lnTo>
                  <a:lnTo>
                    <a:pt x="1710" y="836"/>
                  </a:lnTo>
                  <a:lnTo>
                    <a:pt x="1706" y="792"/>
                  </a:lnTo>
                  <a:lnTo>
                    <a:pt x="1698" y="750"/>
                  </a:lnTo>
                  <a:lnTo>
                    <a:pt x="1688" y="708"/>
                  </a:lnTo>
                  <a:lnTo>
                    <a:pt x="1678" y="666"/>
                  </a:lnTo>
                  <a:lnTo>
                    <a:pt x="1774" y="626"/>
                  </a:lnTo>
                  <a:lnTo>
                    <a:pt x="1718" y="494"/>
                  </a:lnTo>
                  <a:lnTo>
                    <a:pt x="1622" y="534"/>
                  </a:lnTo>
                  <a:lnTo>
                    <a:pt x="1602" y="496"/>
                  </a:lnTo>
                  <a:lnTo>
                    <a:pt x="1578" y="460"/>
                  </a:lnTo>
                  <a:lnTo>
                    <a:pt x="1552" y="424"/>
                  </a:lnTo>
                  <a:lnTo>
                    <a:pt x="1526" y="390"/>
                  </a:lnTo>
                  <a:lnTo>
                    <a:pt x="1600" y="316"/>
                  </a:lnTo>
                  <a:lnTo>
                    <a:pt x="1498" y="216"/>
                  </a:lnTo>
                  <a:lnTo>
                    <a:pt x="1426" y="290"/>
                  </a:lnTo>
                  <a:lnTo>
                    <a:pt x="1392" y="262"/>
                  </a:lnTo>
                  <a:lnTo>
                    <a:pt x="1356" y="236"/>
                  </a:lnTo>
                  <a:lnTo>
                    <a:pt x="1318" y="214"/>
                  </a:lnTo>
                  <a:lnTo>
                    <a:pt x="1280" y="192"/>
                  </a:lnTo>
                  <a:lnTo>
                    <a:pt x="1320" y="96"/>
                  </a:lnTo>
                  <a:lnTo>
                    <a:pt x="1188" y="42"/>
                  </a:lnTo>
                  <a:lnTo>
                    <a:pt x="1150" y="138"/>
                  </a:lnTo>
                  <a:lnTo>
                    <a:pt x="1108" y="126"/>
                  </a:lnTo>
                  <a:lnTo>
                    <a:pt x="1066" y="116"/>
                  </a:lnTo>
                  <a:lnTo>
                    <a:pt x="1022" y="110"/>
                  </a:lnTo>
                  <a:lnTo>
                    <a:pt x="978" y="104"/>
                  </a:lnTo>
                  <a:lnTo>
                    <a:pt x="978" y="0"/>
                  </a:lnTo>
                  <a:lnTo>
                    <a:pt x="836" y="0"/>
                  </a:lnTo>
                  <a:lnTo>
                    <a:pt x="836" y="104"/>
                  </a:lnTo>
                  <a:lnTo>
                    <a:pt x="792" y="110"/>
                  </a:lnTo>
                  <a:lnTo>
                    <a:pt x="750" y="116"/>
                  </a:lnTo>
                  <a:lnTo>
                    <a:pt x="706" y="126"/>
                  </a:lnTo>
                  <a:lnTo>
                    <a:pt x="666" y="138"/>
                  </a:lnTo>
                  <a:lnTo>
                    <a:pt x="626" y="42"/>
                  </a:lnTo>
                  <a:lnTo>
                    <a:pt x="494" y="96"/>
                  </a:lnTo>
                  <a:lnTo>
                    <a:pt x="534" y="192"/>
                  </a:lnTo>
                  <a:lnTo>
                    <a:pt x="496" y="214"/>
                  </a:lnTo>
                  <a:lnTo>
                    <a:pt x="460" y="236"/>
                  </a:lnTo>
                  <a:lnTo>
                    <a:pt x="424" y="262"/>
                  </a:lnTo>
                  <a:lnTo>
                    <a:pt x="390" y="290"/>
                  </a:lnTo>
                  <a:lnTo>
                    <a:pt x="316" y="216"/>
                  </a:lnTo>
                  <a:lnTo>
                    <a:pt x="216" y="316"/>
                  </a:lnTo>
                  <a:lnTo>
                    <a:pt x="288" y="390"/>
                  </a:lnTo>
                  <a:lnTo>
                    <a:pt x="262" y="424"/>
                  </a:lnTo>
                  <a:lnTo>
                    <a:pt x="236" y="460"/>
                  </a:lnTo>
                  <a:lnTo>
                    <a:pt x="214" y="496"/>
                  </a:lnTo>
                  <a:lnTo>
                    <a:pt x="192" y="534"/>
                  </a:lnTo>
                  <a:lnTo>
                    <a:pt x="96" y="494"/>
                  </a:lnTo>
                  <a:lnTo>
                    <a:pt x="42" y="626"/>
                  </a:lnTo>
                  <a:lnTo>
                    <a:pt x="138" y="666"/>
                  </a:lnTo>
                  <a:lnTo>
                    <a:pt x="126" y="708"/>
                  </a:lnTo>
                  <a:lnTo>
                    <a:pt x="116" y="750"/>
                  </a:lnTo>
                  <a:lnTo>
                    <a:pt x="108" y="792"/>
                  </a:lnTo>
                  <a:lnTo>
                    <a:pt x="104" y="836"/>
                  </a:lnTo>
                  <a:lnTo>
                    <a:pt x="0" y="836"/>
                  </a:lnTo>
                  <a:lnTo>
                    <a:pt x="0" y="978"/>
                  </a:lnTo>
                  <a:lnTo>
                    <a:pt x="104" y="978"/>
                  </a:lnTo>
                  <a:lnTo>
                    <a:pt x="108" y="1022"/>
                  </a:lnTo>
                  <a:lnTo>
                    <a:pt x="116" y="1066"/>
                  </a:lnTo>
                  <a:lnTo>
                    <a:pt x="126" y="1108"/>
                  </a:lnTo>
                  <a:lnTo>
                    <a:pt x="138" y="1150"/>
                  </a:lnTo>
                  <a:lnTo>
                    <a:pt x="42" y="1190"/>
                  </a:lnTo>
                  <a:lnTo>
                    <a:pt x="96" y="1320"/>
                  </a:lnTo>
                  <a:lnTo>
                    <a:pt x="192" y="1280"/>
                  </a:lnTo>
                  <a:lnTo>
                    <a:pt x="214" y="1320"/>
                  </a:lnTo>
                  <a:lnTo>
                    <a:pt x="236" y="1356"/>
                  </a:lnTo>
                  <a:lnTo>
                    <a:pt x="262" y="1392"/>
                  </a:lnTo>
                  <a:lnTo>
                    <a:pt x="288" y="1426"/>
                  </a:lnTo>
                  <a:lnTo>
                    <a:pt x="216" y="1500"/>
                  </a:lnTo>
                  <a:lnTo>
                    <a:pt x="316" y="1600"/>
                  </a:lnTo>
                  <a:lnTo>
                    <a:pt x="390" y="1526"/>
                  </a:lnTo>
                  <a:lnTo>
                    <a:pt x="424" y="1554"/>
                  </a:lnTo>
                  <a:lnTo>
                    <a:pt x="460" y="1578"/>
                  </a:lnTo>
                  <a:lnTo>
                    <a:pt x="496" y="1602"/>
                  </a:lnTo>
                  <a:lnTo>
                    <a:pt x="534" y="1622"/>
                  </a:lnTo>
                  <a:lnTo>
                    <a:pt x="494" y="1718"/>
                  </a:lnTo>
                  <a:lnTo>
                    <a:pt x="626" y="1774"/>
                  </a:lnTo>
                  <a:lnTo>
                    <a:pt x="666" y="1678"/>
                  </a:lnTo>
                  <a:lnTo>
                    <a:pt x="706" y="1690"/>
                  </a:lnTo>
                  <a:lnTo>
                    <a:pt x="750" y="1698"/>
                  </a:lnTo>
                  <a:lnTo>
                    <a:pt x="792" y="1706"/>
                  </a:lnTo>
                  <a:lnTo>
                    <a:pt x="836" y="1712"/>
                  </a:lnTo>
                  <a:lnTo>
                    <a:pt x="836" y="1816"/>
                  </a:lnTo>
                  <a:lnTo>
                    <a:pt x="978" y="1816"/>
                  </a:lnTo>
                  <a:lnTo>
                    <a:pt x="978" y="1712"/>
                  </a:lnTo>
                  <a:lnTo>
                    <a:pt x="1022" y="1706"/>
                  </a:lnTo>
                  <a:lnTo>
                    <a:pt x="1066" y="1698"/>
                  </a:lnTo>
                  <a:lnTo>
                    <a:pt x="1108" y="1690"/>
                  </a:lnTo>
                  <a:lnTo>
                    <a:pt x="1150" y="1678"/>
                  </a:lnTo>
                  <a:lnTo>
                    <a:pt x="1188" y="1774"/>
                  </a:lnTo>
                  <a:lnTo>
                    <a:pt x="1320" y="1718"/>
                  </a:lnTo>
                  <a:lnTo>
                    <a:pt x="1280" y="1622"/>
                  </a:lnTo>
                  <a:lnTo>
                    <a:pt x="1318" y="1602"/>
                  </a:lnTo>
                  <a:lnTo>
                    <a:pt x="1356" y="1578"/>
                  </a:lnTo>
                  <a:lnTo>
                    <a:pt x="1392" y="1554"/>
                  </a:lnTo>
                  <a:lnTo>
                    <a:pt x="1426" y="1526"/>
                  </a:lnTo>
                  <a:lnTo>
                    <a:pt x="1498" y="1600"/>
                  </a:lnTo>
                  <a:lnTo>
                    <a:pt x="1600" y="1500"/>
                  </a:lnTo>
                  <a:lnTo>
                    <a:pt x="1526" y="1426"/>
                  </a:lnTo>
                  <a:lnTo>
                    <a:pt x="1552" y="1392"/>
                  </a:lnTo>
                  <a:lnTo>
                    <a:pt x="1578" y="1356"/>
                  </a:lnTo>
                  <a:lnTo>
                    <a:pt x="1602" y="1320"/>
                  </a:lnTo>
                  <a:lnTo>
                    <a:pt x="1622" y="1280"/>
                  </a:lnTo>
                  <a:lnTo>
                    <a:pt x="1718" y="1320"/>
                  </a:lnTo>
                  <a:lnTo>
                    <a:pt x="1774" y="1190"/>
                  </a:lnTo>
                  <a:lnTo>
                    <a:pt x="1678" y="1150"/>
                  </a:lnTo>
                  <a:lnTo>
                    <a:pt x="1688" y="1108"/>
                  </a:lnTo>
                  <a:lnTo>
                    <a:pt x="1698" y="1066"/>
                  </a:lnTo>
                  <a:lnTo>
                    <a:pt x="1706" y="1022"/>
                  </a:lnTo>
                  <a:lnTo>
                    <a:pt x="1710" y="978"/>
                  </a:lnTo>
                  <a:lnTo>
                    <a:pt x="1816" y="978"/>
                  </a:lnTo>
                  <a:close/>
                  <a:moveTo>
                    <a:pt x="908" y="1614"/>
                  </a:moveTo>
                  <a:lnTo>
                    <a:pt x="908" y="1614"/>
                  </a:lnTo>
                  <a:lnTo>
                    <a:pt x="872" y="1612"/>
                  </a:lnTo>
                  <a:lnTo>
                    <a:pt x="836" y="1610"/>
                  </a:lnTo>
                  <a:lnTo>
                    <a:pt x="800" y="1606"/>
                  </a:lnTo>
                  <a:lnTo>
                    <a:pt x="766" y="1600"/>
                  </a:lnTo>
                  <a:lnTo>
                    <a:pt x="730" y="1592"/>
                  </a:lnTo>
                  <a:lnTo>
                    <a:pt x="698" y="1582"/>
                  </a:lnTo>
                  <a:lnTo>
                    <a:pt x="664" y="1570"/>
                  </a:lnTo>
                  <a:lnTo>
                    <a:pt x="632" y="1558"/>
                  </a:lnTo>
                  <a:lnTo>
                    <a:pt x="602" y="1544"/>
                  </a:lnTo>
                  <a:lnTo>
                    <a:pt x="570" y="1528"/>
                  </a:lnTo>
                  <a:lnTo>
                    <a:pt x="542" y="1512"/>
                  </a:lnTo>
                  <a:lnTo>
                    <a:pt x="512" y="1492"/>
                  </a:lnTo>
                  <a:lnTo>
                    <a:pt x="484" y="1474"/>
                  </a:lnTo>
                  <a:lnTo>
                    <a:pt x="458" y="1452"/>
                  </a:lnTo>
                  <a:lnTo>
                    <a:pt x="432" y="1430"/>
                  </a:lnTo>
                  <a:lnTo>
                    <a:pt x="408" y="1406"/>
                  </a:lnTo>
                  <a:lnTo>
                    <a:pt x="384" y="1382"/>
                  </a:lnTo>
                  <a:lnTo>
                    <a:pt x="362" y="1356"/>
                  </a:lnTo>
                  <a:lnTo>
                    <a:pt x="342" y="1330"/>
                  </a:lnTo>
                  <a:lnTo>
                    <a:pt x="322" y="1302"/>
                  </a:lnTo>
                  <a:lnTo>
                    <a:pt x="304" y="1274"/>
                  </a:lnTo>
                  <a:lnTo>
                    <a:pt x="286" y="1244"/>
                  </a:lnTo>
                  <a:lnTo>
                    <a:pt x="272" y="1214"/>
                  </a:lnTo>
                  <a:lnTo>
                    <a:pt x="256" y="1182"/>
                  </a:lnTo>
                  <a:lnTo>
                    <a:pt x="244" y="1150"/>
                  </a:lnTo>
                  <a:lnTo>
                    <a:pt x="234" y="1118"/>
                  </a:lnTo>
                  <a:lnTo>
                    <a:pt x="224" y="1084"/>
                  </a:lnTo>
                  <a:lnTo>
                    <a:pt x="216" y="1050"/>
                  </a:lnTo>
                  <a:lnTo>
                    <a:pt x="210" y="1016"/>
                  </a:lnTo>
                  <a:lnTo>
                    <a:pt x="206" y="980"/>
                  </a:lnTo>
                  <a:lnTo>
                    <a:pt x="202" y="944"/>
                  </a:lnTo>
                  <a:lnTo>
                    <a:pt x="202" y="908"/>
                  </a:lnTo>
                  <a:lnTo>
                    <a:pt x="202" y="872"/>
                  </a:lnTo>
                  <a:lnTo>
                    <a:pt x="206" y="836"/>
                  </a:lnTo>
                  <a:lnTo>
                    <a:pt x="210" y="800"/>
                  </a:lnTo>
                  <a:lnTo>
                    <a:pt x="216" y="766"/>
                  </a:lnTo>
                  <a:lnTo>
                    <a:pt x="224" y="732"/>
                  </a:lnTo>
                  <a:lnTo>
                    <a:pt x="234" y="698"/>
                  </a:lnTo>
                  <a:lnTo>
                    <a:pt x="244" y="664"/>
                  </a:lnTo>
                  <a:lnTo>
                    <a:pt x="256" y="632"/>
                  </a:lnTo>
                  <a:lnTo>
                    <a:pt x="272" y="602"/>
                  </a:lnTo>
                  <a:lnTo>
                    <a:pt x="286" y="572"/>
                  </a:lnTo>
                  <a:lnTo>
                    <a:pt x="304" y="542"/>
                  </a:lnTo>
                  <a:lnTo>
                    <a:pt x="322" y="512"/>
                  </a:lnTo>
                  <a:lnTo>
                    <a:pt x="342" y="486"/>
                  </a:lnTo>
                  <a:lnTo>
                    <a:pt x="362" y="458"/>
                  </a:lnTo>
                  <a:lnTo>
                    <a:pt x="384" y="432"/>
                  </a:lnTo>
                  <a:lnTo>
                    <a:pt x="408" y="408"/>
                  </a:lnTo>
                  <a:lnTo>
                    <a:pt x="432" y="386"/>
                  </a:lnTo>
                  <a:lnTo>
                    <a:pt x="458" y="362"/>
                  </a:lnTo>
                  <a:lnTo>
                    <a:pt x="484" y="342"/>
                  </a:lnTo>
                  <a:lnTo>
                    <a:pt x="512" y="322"/>
                  </a:lnTo>
                  <a:lnTo>
                    <a:pt x="542" y="304"/>
                  </a:lnTo>
                  <a:lnTo>
                    <a:pt x="570" y="286"/>
                  </a:lnTo>
                  <a:lnTo>
                    <a:pt x="602" y="272"/>
                  </a:lnTo>
                  <a:lnTo>
                    <a:pt x="632" y="258"/>
                  </a:lnTo>
                  <a:lnTo>
                    <a:pt x="664" y="244"/>
                  </a:lnTo>
                  <a:lnTo>
                    <a:pt x="698" y="234"/>
                  </a:lnTo>
                  <a:lnTo>
                    <a:pt x="730" y="224"/>
                  </a:lnTo>
                  <a:lnTo>
                    <a:pt x="766" y="216"/>
                  </a:lnTo>
                  <a:lnTo>
                    <a:pt x="800" y="210"/>
                  </a:lnTo>
                  <a:lnTo>
                    <a:pt x="836" y="206"/>
                  </a:lnTo>
                  <a:lnTo>
                    <a:pt x="872" y="202"/>
                  </a:lnTo>
                  <a:lnTo>
                    <a:pt x="908" y="202"/>
                  </a:lnTo>
                  <a:lnTo>
                    <a:pt x="944" y="202"/>
                  </a:lnTo>
                  <a:lnTo>
                    <a:pt x="980" y="206"/>
                  </a:lnTo>
                  <a:lnTo>
                    <a:pt x="1014" y="210"/>
                  </a:lnTo>
                  <a:lnTo>
                    <a:pt x="1050" y="216"/>
                  </a:lnTo>
                  <a:lnTo>
                    <a:pt x="1084" y="224"/>
                  </a:lnTo>
                  <a:lnTo>
                    <a:pt x="1118" y="234"/>
                  </a:lnTo>
                  <a:lnTo>
                    <a:pt x="1150" y="244"/>
                  </a:lnTo>
                  <a:lnTo>
                    <a:pt x="1182" y="258"/>
                  </a:lnTo>
                  <a:lnTo>
                    <a:pt x="1214" y="272"/>
                  </a:lnTo>
                  <a:lnTo>
                    <a:pt x="1244" y="286"/>
                  </a:lnTo>
                  <a:lnTo>
                    <a:pt x="1274" y="304"/>
                  </a:lnTo>
                  <a:lnTo>
                    <a:pt x="1302" y="322"/>
                  </a:lnTo>
                  <a:lnTo>
                    <a:pt x="1330" y="342"/>
                  </a:lnTo>
                  <a:lnTo>
                    <a:pt x="1356" y="362"/>
                  </a:lnTo>
                  <a:lnTo>
                    <a:pt x="1382" y="386"/>
                  </a:lnTo>
                  <a:lnTo>
                    <a:pt x="1406" y="408"/>
                  </a:lnTo>
                  <a:lnTo>
                    <a:pt x="1430" y="432"/>
                  </a:lnTo>
                  <a:lnTo>
                    <a:pt x="1452" y="458"/>
                  </a:lnTo>
                  <a:lnTo>
                    <a:pt x="1474" y="486"/>
                  </a:lnTo>
                  <a:lnTo>
                    <a:pt x="1492" y="512"/>
                  </a:lnTo>
                  <a:lnTo>
                    <a:pt x="1512" y="542"/>
                  </a:lnTo>
                  <a:lnTo>
                    <a:pt x="1528" y="572"/>
                  </a:lnTo>
                  <a:lnTo>
                    <a:pt x="1544" y="602"/>
                  </a:lnTo>
                  <a:lnTo>
                    <a:pt x="1558" y="632"/>
                  </a:lnTo>
                  <a:lnTo>
                    <a:pt x="1570" y="664"/>
                  </a:lnTo>
                  <a:lnTo>
                    <a:pt x="1582" y="698"/>
                  </a:lnTo>
                  <a:lnTo>
                    <a:pt x="1592" y="732"/>
                  </a:lnTo>
                  <a:lnTo>
                    <a:pt x="1598" y="766"/>
                  </a:lnTo>
                  <a:lnTo>
                    <a:pt x="1606" y="800"/>
                  </a:lnTo>
                  <a:lnTo>
                    <a:pt x="1610" y="836"/>
                  </a:lnTo>
                  <a:lnTo>
                    <a:pt x="1612" y="872"/>
                  </a:lnTo>
                  <a:lnTo>
                    <a:pt x="1614" y="908"/>
                  </a:lnTo>
                  <a:lnTo>
                    <a:pt x="1612" y="944"/>
                  </a:lnTo>
                  <a:lnTo>
                    <a:pt x="1610" y="980"/>
                  </a:lnTo>
                  <a:lnTo>
                    <a:pt x="1606" y="1016"/>
                  </a:lnTo>
                  <a:lnTo>
                    <a:pt x="1598" y="1050"/>
                  </a:lnTo>
                  <a:lnTo>
                    <a:pt x="1592" y="1084"/>
                  </a:lnTo>
                  <a:lnTo>
                    <a:pt x="1582" y="1118"/>
                  </a:lnTo>
                  <a:lnTo>
                    <a:pt x="1570" y="1150"/>
                  </a:lnTo>
                  <a:lnTo>
                    <a:pt x="1558" y="1182"/>
                  </a:lnTo>
                  <a:lnTo>
                    <a:pt x="1544" y="1214"/>
                  </a:lnTo>
                  <a:lnTo>
                    <a:pt x="1528" y="1244"/>
                  </a:lnTo>
                  <a:lnTo>
                    <a:pt x="1512" y="1274"/>
                  </a:lnTo>
                  <a:lnTo>
                    <a:pt x="1492" y="1302"/>
                  </a:lnTo>
                  <a:lnTo>
                    <a:pt x="1474" y="1330"/>
                  </a:lnTo>
                  <a:lnTo>
                    <a:pt x="1452" y="1356"/>
                  </a:lnTo>
                  <a:lnTo>
                    <a:pt x="1430" y="1382"/>
                  </a:lnTo>
                  <a:lnTo>
                    <a:pt x="1406" y="1406"/>
                  </a:lnTo>
                  <a:lnTo>
                    <a:pt x="1382" y="1430"/>
                  </a:lnTo>
                  <a:lnTo>
                    <a:pt x="1356" y="1452"/>
                  </a:lnTo>
                  <a:lnTo>
                    <a:pt x="1330" y="1474"/>
                  </a:lnTo>
                  <a:lnTo>
                    <a:pt x="1302" y="1492"/>
                  </a:lnTo>
                  <a:lnTo>
                    <a:pt x="1274" y="1512"/>
                  </a:lnTo>
                  <a:lnTo>
                    <a:pt x="1244" y="1528"/>
                  </a:lnTo>
                  <a:lnTo>
                    <a:pt x="1214" y="1544"/>
                  </a:lnTo>
                  <a:lnTo>
                    <a:pt x="1182" y="1558"/>
                  </a:lnTo>
                  <a:lnTo>
                    <a:pt x="1150" y="1570"/>
                  </a:lnTo>
                  <a:lnTo>
                    <a:pt x="1118" y="1582"/>
                  </a:lnTo>
                  <a:lnTo>
                    <a:pt x="1084" y="1592"/>
                  </a:lnTo>
                  <a:lnTo>
                    <a:pt x="1050" y="1600"/>
                  </a:lnTo>
                  <a:lnTo>
                    <a:pt x="1014" y="1606"/>
                  </a:lnTo>
                  <a:lnTo>
                    <a:pt x="980" y="1610"/>
                  </a:lnTo>
                  <a:lnTo>
                    <a:pt x="944" y="1612"/>
                  </a:lnTo>
                  <a:lnTo>
                    <a:pt x="908" y="1614"/>
                  </a:lnTo>
                  <a:close/>
                </a:path>
              </a:pathLst>
            </a:custGeom>
            <a:solidFill>
              <a:srgbClr val="808080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cap="rnd">
                  <a:solidFill>
                    <a:srgbClr val="000000"/>
                  </a:solidFill>
                  <a:prstDash val="sysDot"/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>
                <a:solidFill>
                  <a:srgbClr val="000000"/>
                </a:solidFill>
                <a:latin typeface="Gulim" pitchFamily="34" charset="-127"/>
                <a:ea typeface="Gulim" pitchFamily="34" charset="-127"/>
              </a:endParaRPr>
            </a:p>
          </p:txBody>
        </p:sp>
        <p:sp>
          <p:nvSpPr>
            <p:cNvPr id="27" name="Oval 680"/>
            <p:cNvSpPr>
              <a:spLocks noChangeArrowheads="1"/>
            </p:cNvSpPr>
            <p:nvPr/>
          </p:nvSpPr>
          <p:spPr bwMode="auto">
            <a:xfrm rot="21275257">
              <a:off x="6055303" y="4040109"/>
              <a:ext cx="1577975" cy="1577975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Gulim" pitchFamily="34" charset="-127"/>
                <a:ea typeface="Gulim" pitchFamily="34" charset="-127"/>
              </a:endParaRPr>
            </a:p>
          </p:txBody>
        </p:sp>
        <p:sp>
          <p:nvSpPr>
            <p:cNvPr id="28" name="Arc 681"/>
            <p:cNvSpPr>
              <a:spLocks/>
            </p:cNvSpPr>
            <p:nvPr/>
          </p:nvSpPr>
          <p:spPr bwMode="auto">
            <a:xfrm rot="7501686">
              <a:off x="4141572" y="3609103"/>
              <a:ext cx="1906587" cy="1549400"/>
            </a:xfrm>
            <a:custGeom>
              <a:avLst/>
              <a:gdLst>
                <a:gd name="T0" fmla="*/ 2147483647 w 21600"/>
                <a:gd name="T1" fmla="*/ 0 h 15695"/>
                <a:gd name="T2" fmla="*/ 2147483647 w 21600"/>
                <a:gd name="T3" fmla="*/ 2147483647 h 15695"/>
                <a:gd name="T4" fmla="*/ 0 w 21600"/>
                <a:gd name="T5" fmla="*/ 2147483647 h 15695"/>
                <a:gd name="T6" fmla="*/ 0 60000 65536"/>
                <a:gd name="T7" fmla="*/ 0 60000 65536"/>
                <a:gd name="T8" fmla="*/ 0 60000 65536"/>
                <a:gd name="T9" fmla="*/ 0 w 21600"/>
                <a:gd name="T10" fmla="*/ 0 h 15695"/>
                <a:gd name="T11" fmla="*/ 21600 w 21600"/>
                <a:gd name="T12" fmla="*/ 15695 h 1569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5695" fill="none" extrusionOk="0">
                  <a:moveTo>
                    <a:pt x="14840" y="-1"/>
                  </a:moveTo>
                  <a:cubicBezTo>
                    <a:pt x="19155" y="4079"/>
                    <a:pt x="21600" y="9756"/>
                    <a:pt x="21600" y="15695"/>
                  </a:cubicBezTo>
                </a:path>
                <a:path w="21600" h="15695" stroke="0" extrusionOk="0">
                  <a:moveTo>
                    <a:pt x="14840" y="-1"/>
                  </a:moveTo>
                  <a:cubicBezTo>
                    <a:pt x="19155" y="4079"/>
                    <a:pt x="21600" y="9756"/>
                    <a:pt x="21600" y="15695"/>
                  </a:cubicBezTo>
                  <a:lnTo>
                    <a:pt x="0" y="15695"/>
                  </a:lnTo>
                  <a:lnTo>
                    <a:pt x="14840" y="-1"/>
                  </a:lnTo>
                  <a:close/>
                </a:path>
              </a:pathLst>
            </a:custGeom>
            <a:noFill/>
            <a:ln w="38100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ulim" pitchFamily="34" charset="-127"/>
                <a:ea typeface="Gulim" pitchFamily="34" charset="-127"/>
              </a:endParaRPr>
            </a:p>
          </p:txBody>
        </p:sp>
        <p:sp>
          <p:nvSpPr>
            <p:cNvPr id="29" name="Arc 683"/>
            <p:cNvSpPr>
              <a:spLocks/>
            </p:cNvSpPr>
            <p:nvPr/>
          </p:nvSpPr>
          <p:spPr bwMode="auto">
            <a:xfrm rot="256945">
              <a:off x="7018916" y="2744709"/>
              <a:ext cx="620712" cy="898525"/>
            </a:xfrm>
            <a:custGeom>
              <a:avLst/>
              <a:gdLst>
                <a:gd name="T0" fmla="*/ 2147483647 w 21600"/>
                <a:gd name="T1" fmla="*/ 0 h 31203"/>
                <a:gd name="T2" fmla="*/ 2147483647 w 21600"/>
                <a:gd name="T3" fmla="*/ 2147483647 h 31203"/>
                <a:gd name="T4" fmla="*/ 0 w 21600"/>
                <a:gd name="T5" fmla="*/ 2147483647 h 31203"/>
                <a:gd name="T6" fmla="*/ 0 60000 65536"/>
                <a:gd name="T7" fmla="*/ 0 60000 65536"/>
                <a:gd name="T8" fmla="*/ 0 60000 65536"/>
                <a:gd name="T9" fmla="*/ 0 w 21600"/>
                <a:gd name="T10" fmla="*/ 0 h 31203"/>
                <a:gd name="T11" fmla="*/ 21600 w 21600"/>
                <a:gd name="T12" fmla="*/ 31203 h 3120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31203" fill="none" extrusionOk="0">
                  <a:moveTo>
                    <a:pt x="3237" y="-1"/>
                  </a:moveTo>
                  <a:cubicBezTo>
                    <a:pt x="13795" y="1600"/>
                    <a:pt x="21600" y="10676"/>
                    <a:pt x="21600" y="21356"/>
                  </a:cubicBezTo>
                  <a:cubicBezTo>
                    <a:pt x="21600" y="24780"/>
                    <a:pt x="20785" y="28155"/>
                    <a:pt x="19224" y="31202"/>
                  </a:cubicBezTo>
                </a:path>
                <a:path w="21600" h="31203" stroke="0" extrusionOk="0">
                  <a:moveTo>
                    <a:pt x="3237" y="-1"/>
                  </a:moveTo>
                  <a:cubicBezTo>
                    <a:pt x="13795" y="1600"/>
                    <a:pt x="21600" y="10676"/>
                    <a:pt x="21600" y="21356"/>
                  </a:cubicBezTo>
                  <a:cubicBezTo>
                    <a:pt x="21600" y="24780"/>
                    <a:pt x="20785" y="28155"/>
                    <a:pt x="19224" y="31202"/>
                  </a:cubicBezTo>
                  <a:lnTo>
                    <a:pt x="0" y="21356"/>
                  </a:lnTo>
                  <a:lnTo>
                    <a:pt x="3237" y="-1"/>
                  </a:lnTo>
                  <a:close/>
                </a:path>
              </a:pathLst>
            </a:custGeom>
            <a:noFill/>
            <a:ln w="38100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ulim" pitchFamily="34" charset="-127"/>
                <a:ea typeface="Gulim" pitchFamily="34" charset="-127"/>
              </a:endParaRPr>
            </a:p>
          </p:txBody>
        </p:sp>
      </p:grpSp>
      <p:sp>
        <p:nvSpPr>
          <p:cNvPr id="9" name="Content Placeholder 2"/>
          <p:cNvSpPr txBox="1">
            <a:spLocks/>
          </p:cNvSpPr>
          <p:nvPr/>
        </p:nvSpPr>
        <p:spPr>
          <a:xfrm>
            <a:off x="9997179" y="1315346"/>
            <a:ext cx="2040364" cy="407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Training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0361330" y="3558368"/>
            <a:ext cx="2040364" cy="475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fr-FR" sz="2800" dirty="0" err="1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Testing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527097" y="5074612"/>
            <a:ext cx="4263712" cy="6700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fr-FR" sz="3200" dirty="0" err="1">
                <a:solidFill>
                  <a:schemeClr val="accent3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Decision</a:t>
            </a:r>
            <a:r>
              <a:rPr lang="fr-FR" sz="3200" dirty="0">
                <a:solidFill>
                  <a:schemeClr val="accent3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/Product</a:t>
            </a:r>
            <a:endParaRPr lang="en-US" sz="3200" dirty="0">
              <a:solidFill>
                <a:schemeClr val="accent3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EF95B59-AC0C-4883-B63F-17D12251B43A}"/>
              </a:ext>
            </a:extLst>
          </p:cNvPr>
          <p:cNvSpPr txBox="1"/>
          <p:nvPr/>
        </p:nvSpPr>
        <p:spPr>
          <a:xfrm>
            <a:off x="8428147" y="1820287"/>
            <a:ext cx="753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solidFill>
                  <a:schemeClr val="bg1"/>
                </a:solidFill>
                <a:latin typeface="Font Awesome 5 Pro Light" panose="02000303000000000000" pitchFamily="50" charset="2"/>
              </a:rPr>
              <a:t>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7B725405-7CDA-40D1-9B7A-D06D85960D68}"/>
              </a:ext>
            </a:extLst>
          </p:cNvPr>
          <p:cNvSpPr txBox="1"/>
          <p:nvPr/>
        </p:nvSpPr>
        <p:spPr>
          <a:xfrm>
            <a:off x="9334381" y="3775156"/>
            <a:ext cx="753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Font Awesome 5 Pro Light" panose="02000303000000000000" pitchFamily="50" charset="2"/>
              </a:rPr>
              <a:t>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2B94516-2CB8-489F-8DA4-407595F19C26}"/>
              </a:ext>
            </a:extLst>
          </p:cNvPr>
          <p:cNvSpPr txBox="1"/>
          <p:nvPr/>
        </p:nvSpPr>
        <p:spPr>
          <a:xfrm>
            <a:off x="8371055" y="5160972"/>
            <a:ext cx="899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Font Awesome 5 Pro Light" panose="02000303000000000000" pitchFamily="50" charset="2"/>
              </a:rPr>
              <a:t>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918B9E-1FA1-4D05-A4AD-989F1EA363EB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2269001-F7BE-4479-82B8-0FAFE2B96E26}"/>
              </a:ext>
            </a:extLst>
          </p:cNvPr>
          <p:cNvSpPr/>
          <p:nvPr/>
        </p:nvSpPr>
        <p:spPr>
          <a:xfrm>
            <a:off x="1149411" y="6431151"/>
            <a:ext cx="314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4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pic>
        <p:nvPicPr>
          <p:cNvPr id="7" name="Image 6" descr="Une image contenant personne, femme, coiffe, habits&#10;&#10;Description générée automatiquement">
            <a:extLst>
              <a:ext uri="{FF2B5EF4-FFF2-40B4-BE49-F238E27FC236}">
                <a16:creationId xmlns:a16="http://schemas.microsoft.com/office/drawing/2014/main" id="{CC4017CD-7C74-454B-8196-0E11377331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90" y="1868604"/>
            <a:ext cx="1560396" cy="15603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B69AF11-2541-4C14-91DF-1FDEAEE4D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148" y="1929593"/>
            <a:ext cx="2809875" cy="1628775"/>
          </a:xfrm>
          <a:prstGeom prst="rect">
            <a:avLst/>
          </a:prstGeom>
        </p:spPr>
      </p:pic>
      <p:pic>
        <p:nvPicPr>
          <p:cNvPr id="17" name="Image 16" descr="Une image contenant dessin, signe, rue&#10;&#10;Description générée automatiquement">
            <a:extLst>
              <a:ext uri="{FF2B5EF4-FFF2-40B4-BE49-F238E27FC236}">
                <a16:creationId xmlns:a16="http://schemas.microsoft.com/office/drawing/2014/main" id="{9CC8F780-8070-4BBF-9DF9-3962ABDF74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429" y="1835686"/>
            <a:ext cx="1772713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399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93375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Different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types of layer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8FACF67-44CF-4FF1-BD80-3737432E888D}"/>
              </a:ext>
            </a:extLst>
          </p:cNvPr>
          <p:cNvSpPr txBox="1"/>
          <p:nvPr/>
        </p:nvSpPr>
        <p:spPr>
          <a:xfrm>
            <a:off x="1065007" y="1645920"/>
            <a:ext cx="515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Dense Layer</a:t>
            </a:r>
          </a:p>
        </p:txBody>
      </p:sp>
      <p:pic>
        <p:nvPicPr>
          <p:cNvPr id="12290" name="Picture 2" descr="Machine learning fundamentals (II): Neural networks">
            <a:extLst>
              <a:ext uri="{FF2B5EF4-FFF2-40B4-BE49-F238E27FC236}">
                <a16:creationId xmlns:a16="http://schemas.microsoft.com/office/drawing/2014/main" id="{34F5B017-64A4-4323-BA18-EB0ABCA75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829" y="2388873"/>
            <a:ext cx="4462586" cy="339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D699979-970A-483C-8EED-481160E24C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416"/>
          <a:stretch/>
        </p:blipFill>
        <p:spPr>
          <a:xfrm>
            <a:off x="1065007" y="2492739"/>
            <a:ext cx="4462586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837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93375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Different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types of layer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8FACF67-44CF-4FF1-BD80-3737432E888D}"/>
              </a:ext>
            </a:extLst>
          </p:cNvPr>
          <p:cNvSpPr txBox="1"/>
          <p:nvPr/>
        </p:nvSpPr>
        <p:spPr>
          <a:xfrm>
            <a:off x="1065007" y="1645920"/>
            <a:ext cx="515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Conv2D Layer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DB86907-BC64-4DAB-8B27-F704D3CE7A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631"/>
          <a:stretch/>
        </p:blipFill>
        <p:spPr>
          <a:xfrm>
            <a:off x="1065007" y="2374573"/>
            <a:ext cx="5030993" cy="3459480"/>
          </a:xfrm>
          <a:prstGeom prst="rect">
            <a:avLst/>
          </a:prstGeom>
        </p:spPr>
      </p:pic>
      <p:pic>
        <p:nvPicPr>
          <p:cNvPr id="14338" name="Picture 2" descr="Intuitively Understanding Convolutions for Deep Learning">
            <a:extLst>
              <a:ext uri="{FF2B5EF4-FFF2-40B4-BE49-F238E27FC236}">
                <a16:creationId xmlns:a16="http://schemas.microsoft.com/office/drawing/2014/main" id="{33432D1E-7A45-4F00-A9DA-43418E09414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618" y="1742459"/>
            <a:ext cx="3762375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6882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93375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Different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types of layer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8FACF67-44CF-4FF1-BD80-3737432E888D}"/>
              </a:ext>
            </a:extLst>
          </p:cNvPr>
          <p:cNvSpPr txBox="1"/>
          <p:nvPr/>
        </p:nvSpPr>
        <p:spPr>
          <a:xfrm>
            <a:off x="1065007" y="1645920"/>
            <a:ext cx="515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tx2"/>
                </a:solidFill>
              </a:rPr>
              <a:t>MaxPooling</a:t>
            </a:r>
            <a:r>
              <a:rPr lang="fr-FR" dirty="0">
                <a:solidFill>
                  <a:schemeClr val="tx2"/>
                </a:solidFill>
              </a:rPr>
              <a:t> Layer</a:t>
            </a:r>
          </a:p>
        </p:txBody>
      </p:sp>
      <p:pic>
        <p:nvPicPr>
          <p:cNvPr id="14338" name="Picture 2" descr="Intuitively Understanding Convolutions for Deep Learning">
            <a:extLst>
              <a:ext uri="{FF2B5EF4-FFF2-40B4-BE49-F238E27FC236}">
                <a16:creationId xmlns:a16="http://schemas.microsoft.com/office/drawing/2014/main" id="{33432D1E-7A45-4F00-A9DA-43418E09414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618" y="1742459"/>
            <a:ext cx="3762375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77A62BE-1DCE-475D-AD45-D4EE9C7077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92"/>
          <a:stretch/>
        </p:blipFill>
        <p:spPr>
          <a:xfrm>
            <a:off x="1065007" y="3017520"/>
            <a:ext cx="5626249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458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93375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Loss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functions</a:t>
            </a:r>
            <a:endParaRPr lang="fr-FR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1DDC32E-FE87-49AE-B02A-D37841C51232}"/>
              </a:ext>
            </a:extLst>
          </p:cNvPr>
          <p:cNvSpPr/>
          <p:nvPr/>
        </p:nvSpPr>
        <p:spPr>
          <a:xfrm>
            <a:off x="4649096" y="1298985"/>
            <a:ext cx="2893807" cy="21300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/>
              <a:t>Regression</a:t>
            </a:r>
            <a:r>
              <a:rPr lang="fr-FR" dirty="0"/>
              <a:t> :</a:t>
            </a:r>
          </a:p>
          <a:p>
            <a:pPr algn="ctr"/>
            <a:r>
              <a:rPr lang="fr-FR" dirty="0" err="1"/>
              <a:t>Mean_squared_error</a:t>
            </a:r>
            <a:endParaRPr lang="fr-FR" dirty="0"/>
          </a:p>
          <a:p>
            <a:pPr algn="ctr"/>
            <a:r>
              <a:rPr lang="fr-FR" dirty="0"/>
              <a:t>MSLE</a:t>
            </a:r>
          </a:p>
          <a:p>
            <a:pPr algn="ctr"/>
            <a:r>
              <a:rPr lang="fr-FR" dirty="0"/>
              <a:t>MAE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E81FE822-35FD-4DF0-86CA-C25BFF25954F}"/>
              </a:ext>
            </a:extLst>
          </p:cNvPr>
          <p:cNvSpPr/>
          <p:nvPr/>
        </p:nvSpPr>
        <p:spPr>
          <a:xfrm>
            <a:off x="1079350" y="3850340"/>
            <a:ext cx="2893807" cy="21300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/>
              <a:t>Binary</a:t>
            </a:r>
            <a:r>
              <a:rPr lang="fr-FR" b="1" dirty="0"/>
              <a:t> classification:</a:t>
            </a:r>
          </a:p>
          <a:p>
            <a:pPr algn="ctr"/>
            <a:r>
              <a:rPr lang="fr-FR" dirty="0" err="1"/>
              <a:t>Cross_entropy</a:t>
            </a:r>
            <a:endParaRPr lang="fr-FR" dirty="0"/>
          </a:p>
          <a:p>
            <a:pPr algn="ctr"/>
            <a:r>
              <a:rPr lang="fr-FR" dirty="0" err="1"/>
              <a:t>Hinge</a:t>
            </a:r>
            <a:r>
              <a:rPr lang="fr-FR" dirty="0"/>
              <a:t> </a:t>
            </a:r>
            <a:r>
              <a:rPr lang="fr-FR" dirty="0" err="1"/>
              <a:t>loss</a:t>
            </a:r>
            <a:endParaRPr lang="fr-FR" dirty="0"/>
          </a:p>
          <a:p>
            <a:pPr algn="ctr"/>
            <a:r>
              <a:rPr lang="fr-FR" dirty="0" err="1"/>
              <a:t>Squared</a:t>
            </a:r>
            <a:r>
              <a:rPr lang="fr-FR" dirty="0"/>
              <a:t> </a:t>
            </a:r>
            <a:r>
              <a:rPr lang="fr-FR" dirty="0" err="1"/>
              <a:t>hinge</a:t>
            </a:r>
            <a:r>
              <a:rPr lang="fr-FR" dirty="0"/>
              <a:t> </a:t>
            </a:r>
            <a:r>
              <a:rPr lang="fr-FR" dirty="0" err="1"/>
              <a:t>loss</a:t>
            </a:r>
            <a:endParaRPr lang="fr-FR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CE706C3-4A44-43F8-B60D-FB1E2AE86B5D}"/>
              </a:ext>
            </a:extLst>
          </p:cNvPr>
          <p:cNvSpPr/>
          <p:nvPr/>
        </p:nvSpPr>
        <p:spPr>
          <a:xfrm>
            <a:off x="8030583" y="3850339"/>
            <a:ext cx="2893807" cy="21300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multi classification:</a:t>
            </a:r>
          </a:p>
          <a:p>
            <a:pPr algn="ctr"/>
            <a:r>
              <a:rPr lang="fr-FR" dirty="0" err="1"/>
              <a:t>Cross_entropy</a:t>
            </a:r>
            <a:endParaRPr lang="fr-FR" dirty="0"/>
          </a:p>
          <a:p>
            <a:pPr algn="ctr"/>
            <a:r>
              <a:rPr lang="fr-FR" dirty="0" err="1"/>
              <a:t>Sparse</a:t>
            </a:r>
            <a:r>
              <a:rPr lang="fr-FR" dirty="0"/>
              <a:t> cross </a:t>
            </a:r>
            <a:r>
              <a:rPr lang="fr-FR" dirty="0" err="1"/>
              <a:t>entropy</a:t>
            </a:r>
            <a:endParaRPr lang="fr-FR" dirty="0"/>
          </a:p>
          <a:p>
            <a:pPr algn="ctr"/>
            <a:r>
              <a:rPr lang="fr-FR" dirty="0"/>
              <a:t>KL Divergence</a:t>
            </a:r>
          </a:p>
        </p:txBody>
      </p:sp>
    </p:spTree>
    <p:extLst>
      <p:ext uri="{BB962C8B-B14F-4D97-AF65-F5344CB8AC3E}">
        <p14:creationId xmlns:p14="http://schemas.microsoft.com/office/powerpoint/2010/main" val="24484269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93375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Optimizer</a:t>
            </a:r>
            <a:endParaRPr lang="fr-FR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1DDC32E-FE87-49AE-B02A-D37841C51232}"/>
              </a:ext>
            </a:extLst>
          </p:cNvPr>
          <p:cNvSpPr/>
          <p:nvPr/>
        </p:nvSpPr>
        <p:spPr>
          <a:xfrm>
            <a:off x="4649096" y="1298985"/>
            <a:ext cx="2893807" cy="21300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SGD</a:t>
            </a:r>
            <a:endParaRPr lang="fr-FR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E81FE822-35FD-4DF0-86CA-C25BFF25954F}"/>
              </a:ext>
            </a:extLst>
          </p:cNvPr>
          <p:cNvSpPr/>
          <p:nvPr/>
        </p:nvSpPr>
        <p:spPr>
          <a:xfrm>
            <a:off x="1079350" y="3850340"/>
            <a:ext cx="2893807" cy="21300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/>
              <a:t>RMSProp</a:t>
            </a:r>
            <a:endParaRPr lang="fr-FR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CE706C3-4A44-43F8-B60D-FB1E2AE86B5D}"/>
              </a:ext>
            </a:extLst>
          </p:cNvPr>
          <p:cNvSpPr/>
          <p:nvPr/>
        </p:nvSpPr>
        <p:spPr>
          <a:xfrm>
            <a:off x="8030583" y="3850339"/>
            <a:ext cx="2893807" cy="21300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ADAM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64898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73D67F9B-C3FD-4949-9842-CC1CF5C8A6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149411" y="6422273"/>
            <a:ext cx="314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pc="-15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45</a:t>
            </a:fld>
            <a:endParaRPr lang="id-ID" sz="1600" spc="-15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4153253" y="3018409"/>
            <a:ext cx="3885494" cy="821182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TP</a:t>
            </a:r>
          </a:p>
          <a:p>
            <a:pPr algn="ctr"/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Dog and Cats</a:t>
            </a:r>
          </a:p>
        </p:txBody>
      </p:sp>
    </p:spTree>
    <p:extLst>
      <p:ext uri="{BB962C8B-B14F-4D97-AF65-F5344CB8AC3E}">
        <p14:creationId xmlns:p14="http://schemas.microsoft.com/office/powerpoint/2010/main" val="11874137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Create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service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D6DCA9F8-98CB-4F11-B8CC-6E1EA75A1E9A}"/>
              </a:ext>
            </a:extLst>
          </p:cNvPr>
          <p:cNvSpPr/>
          <p:nvPr/>
        </p:nvSpPr>
        <p:spPr>
          <a:xfrm>
            <a:off x="2334409" y="2140772"/>
            <a:ext cx="2829262" cy="12882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AWS Lambda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7F940F78-91BA-41B6-B552-CA273B923EDA}"/>
              </a:ext>
            </a:extLst>
          </p:cNvPr>
          <p:cNvSpPr/>
          <p:nvPr/>
        </p:nvSpPr>
        <p:spPr>
          <a:xfrm>
            <a:off x="7241689" y="2140772"/>
            <a:ext cx="2829262" cy="128822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FLask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04816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73D67F9B-C3FD-4949-9842-CC1CF5C8A6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149411" y="6422273"/>
            <a:ext cx="314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pc="-15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47</a:t>
            </a:fld>
            <a:endParaRPr lang="id-ID" sz="1600" spc="-15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4153253" y="3018409"/>
            <a:ext cx="3885494" cy="821182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 to</a:t>
            </a:r>
          </a:p>
          <a:p>
            <a:pPr algn="ctr"/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NLP</a:t>
            </a:r>
          </a:p>
        </p:txBody>
      </p:sp>
    </p:spTree>
    <p:extLst>
      <p:ext uri="{BB962C8B-B14F-4D97-AF65-F5344CB8AC3E}">
        <p14:creationId xmlns:p14="http://schemas.microsoft.com/office/powerpoint/2010/main" val="32008197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 to NLP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F66996B-E8B8-46DF-B6E5-85E5B7B12F05}"/>
              </a:ext>
            </a:extLst>
          </p:cNvPr>
          <p:cNvSpPr txBox="1"/>
          <p:nvPr/>
        </p:nvSpPr>
        <p:spPr>
          <a:xfrm>
            <a:off x="925158" y="1516828"/>
            <a:ext cx="39372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2"/>
                </a:solidFill>
              </a:rPr>
              <a:t>Pre </a:t>
            </a:r>
            <a:r>
              <a:rPr lang="fr-FR" b="1" dirty="0" err="1">
                <a:solidFill>
                  <a:schemeClr val="tx2"/>
                </a:solidFill>
              </a:rPr>
              <a:t>processing</a:t>
            </a:r>
            <a:r>
              <a:rPr lang="fr-FR" b="1" dirty="0">
                <a:solidFill>
                  <a:schemeClr val="tx2"/>
                </a:solidFill>
              </a:rPr>
              <a:t> classique:</a:t>
            </a:r>
          </a:p>
          <a:p>
            <a:r>
              <a:rPr lang="fr-FR" dirty="0" err="1">
                <a:solidFill>
                  <a:schemeClr val="tx2"/>
                </a:solidFill>
              </a:rPr>
              <a:t>Lemnatisation</a:t>
            </a:r>
            <a:endParaRPr lang="fr-FR" dirty="0">
              <a:solidFill>
                <a:schemeClr val="tx2"/>
              </a:solidFill>
            </a:endParaRPr>
          </a:p>
          <a:p>
            <a:r>
              <a:rPr lang="fr-FR" dirty="0" err="1">
                <a:solidFill>
                  <a:schemeClr val="tx2"/>
                </a:solidFill>
              </a:rPr>
              <a:t>Stemming</a:t>
            </a:r>
            <a:endParaRPr lang="fr-FR" dirty="0">
              <a:solidFill>
                <a:schemeClr val="tx2"/>
              </a:solidFill>
            </a:endParaRPr>
          </a:p>
          <a:p>
            <a:r>
              <a:rPr lang="fr-FR" dirty="0" err="1">
                <a:solidFill>
                  <a:schemeClr val="tx2"/>
                </a:solidFill>
              </a:rPr>
              <a:t>Stopwords</a:t>
            </a:r>
            <a:endParaRPr lang="fr-FR" dirty="0">
              <a:solidFill>
                <a:schemeClr val="tx2"/>
              </a:solidFill>
            </a:endParaRPr>
          </a:p>
          <a:p>
            <a:r>
              <a:rPr lang="fr-FR" dirty="0" err="1">
                <a:solidFill>
                  <a:schemeClr val="tx2"/>
                </a:solidFill>
              </a:rPr>
              <a:t>Vectorization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0B0500E-7CDB-463E-86F1-AD3F97DD7741}"/>
              </a:ext>
            </a:extLst>
          </p:cNvPr>
          <p:cNvSpPr txBox="1"/>
          <p:nvPr/>
        </p:nvSpPr>
        <p:spPr>
          <a:xfrm>
            <a:off x="6596231" y="1516828"/>
            <a:ext cx="39372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2"/>
                </a:solidFill>
              </a:rPr>
              <a:t>Pre </a:t>
            </a:r>
            <a:r>
              <a:rPr lang="fr-FR" b="1" dirty="0" err="1">
                <a:solidFill>
                  <a:schemeClr val="tx2"/>
                </a:solidFill>
              </a:rPr>
              <a:t>processing</a:t>
            </a:r>
            <a:r>
              <a:rPr lang="fr-FR" b="1" dirty="0">
                <a:solidFill>
                  <a:schemeClr val="tx2"/>
                </a:solidFill>
              </a:rPr>
              <a:t> NN:</a:t>
            </a:r>
          </a:p>
          <a:p>
            <a:r>
              <a:rPr lang="fr-FR" dirty="0" err="1">
                <a:solidFill>
                  <a:schemeClr val="tx2"/>
                </a:solidFill>
              </a:rPr>
              <a:t>GloVe</a:t>
            </a:r>
            <a:endParaRPr lang="fr-FR" dirty="0">
              <a:solidFill>
                <a:schemeClr val="tx2"/>
              </a:solidFill>
            </a:endParaRPr>
          </a:p>
          <a:p>
            <a:r>
              <a:rPr lang="fr-FR" dirty="0">
                <a:solidFill>
                  <a:schemeClr val="tx2"/>
                </a:solidFill>
              </a:rPr>
              <a:t>BERT</a:t>
            </a:r>
          </a:p>
          <a:p>
            <a:r>
              <a:rPr lang="fr-FR" dirty="0">
                <a:solidFill>
                  <a:schemeClr val="tx2"/>
                </a:solidFill>
              </a:rPr>
              <a:t>GPT-2</a:t>
            </a:r>
          </a:p>
        </p:txBody>
      </p:sp>
      <p:pic>
        <p:nvPicPr>
          <p:cNvPr id="1026" name="Picture 2" descr="The Illustrated Word2vec – Jay Alammar – Visualizing machine ...">
            <a:extLst>
              <a:ext uri="{FF2B5EF4-FFF2-40B4-BE49-F238E27FC236}">
                <a16:creationId xmlns:a16="http://schemas.microsoft.com/office/drawing/2014/main" id="{5F3BFEAC-4B04-4B43-8B9B-2E6F054B9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807" y="3235181"/>
            <a:ext cx="6081208" cy="269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5231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93375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Different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types of layer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8FACF67-44CF-4FF1-BD80-3737432E888D}"/>
              </a:ext>
            </a:extLst>
          </p:cNvPr>
          <p:cNvSpPr txBox="1"/>
          <p:nvPr/>
        </p:nvSpPr>
        <p:spPr>
          <a:xfrm>
            <a:off x="1065007" y="1645920"/>
            <a:ext cx="515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LSTM Layer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B20149F-EED0-4863-8225-8A4A7CE083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19"/>
          <a:stretch/>
        </p:blipFill>
        <p:spPr>
          <a:xfrm>
            <a:off x="1065008" y="2015252"/>
            <a:ext cx="3657600" cy="3861764"/>
          </a:xfrm>
          <a:prstGeom prst="rect">
            <a:avLst/>
          </a:prstGeom>
        </p:spPr>
      </p:pic>
      <p:pic>
        <p:nvPicPr>
          <p:cNvPr id="17410" name="Picture 2" descr="Comprendre le fonctionnement d'un LSTM et d'un GRU en schémas ...">
            <a:extLst>
              <a:ext uri="{FF2B5EF4-FFF2-40B4-BE49-F238E27FC236}">
                <a16:creationId xmlns:a16="http://schemas.microsoft.com/office/drawing/2014/main" id="{416C921D-5D41-42CB-BA5A-DD6BFA36DC8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804" y="2840037"/>
            <a:ext cx="4670188" cy="221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277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49411" y="6431151"/>
            <a:ext cx="314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5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0238178-D7F7-4F35-9C93-180B97A74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805" y="2432299"/>
            <a:ext cx="3538969" cy="1993401"/>
          </a:xfrm>
          <a:prstGeom prst="rect">
            <a:avLst/>
          </a:prstGeom>
        </p:spPr>
      </p:pic>
      <p:pic>
        <p:nvPicPr>
          <p:cNvPr id="9" name="Image 8" descr="Une image contenant personne, femme, coiffe, habits&#10;&#10;Description générée automatiquement">
            <a:extLst>
              <a:ext uri="{FF2B5EF4-FFF2-40B4-BE49-F238E27FC236}">
                <a16:creationId xmlns:a16="http://schemas.microsoft.com/office/drawing/2014/main" id="{6937F3B1-8A4C-459E-B508-5F47100E67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78" y="1530177"/>
            <a:ext cx="1560396" cy="15603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D919857-FC5B-4666-9405-8E607ED17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26" y="4344352"/>
            <a:ext cx="2809875" cy="1628775"/>
          </a:xfrm>
          <a:prstGeom prst="rect">
            <a:avLst/>
          </a:prstGeom>
        </p:spPr>
      </p:pic>
      <p:pic>
        <p:nvPicPr>
          <p:cNvPr id="11" name="Image 10" descr="Une image contenant dessin, signe, rue&#10;&#10;Description générée automatiquement">
            <a:extLst>
              <a:ext uri="{FF2B5EF4-FFF2-40B4-BE49-F238E27FC236}">
                <a16:creationId xmlns:a16="http://schemas.microsoft.com/office/drawing/2014/main" id="{BAB2EA4B-CE5C-4008-9527-FBD6D069EA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322" y="2513648"/>
            <a:ext cx="1446874" cy="1329393"/>
          </a:xfrm>
          <a:prstGeom prst="rect">
            <a:avLst/>
          </a:prstGeom>
        </p:spPr>
      </p:pic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5EB96F06-39F3-4947-99B7-FE869989D268}"/>
              </a:ext>
            </a:extLst>
          </p:cNvPr>
          <p:cNvSpPr/>
          <p:nvPr/>
        </p:nvSpPr>
        <p:spPr>
          <a:xfrm>
            <a:off x="5518952" y="3585588"/>
            <a:ext cx="1154097" cy="514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Introduction to Machine Learning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5400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274750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Transformer Networks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050" name="Picture 2" descr="What is a Transformer? - Inside Machine learning - Medium">
            <a:extLst>
              <a:ext uri="{FF2B5EF4-FFF2-40B4-BE49-F238E27FC236}">
                <a16:creationId xmlns:a16="http://schemas.microsoft.com/office/drawing/2014/main" id="{4AF8475E-ED25-484A-8E38-004DE2564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565" y="1366222"/>
            <a:ext cx="4125113" cy="501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AC560BF-FFC0-4970-B26E-BAA36B633F44}"/>
              </a:ext>
            </a:extLst>
          </p:cNvPr>
          <p:cNvSpPr txBox="1"/>
          <p:nvPr/>
        </p:nvSpPr>
        <p:spPr>
          <a:xfrm>
            <a:off x="796066" y="1699708"/>
            <a:ext cx="5299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2"/>
                </a:solidFill>
              </a:rPr>
              <a:t>Attention </a:t>
            </a:r>
            <a:r>
              <a:rPr lang="fr-FR" b="1" dirty="0" err="1">
                <a:solidFill>
                  <a:schemeClr val="tx2"/>
                </a:solidFill>
              </a:rPr>
              <a:t>is</a:t>
            </a:r>
            <a:r>
              <a:rPr lang="fr-FR" b="1" dirty="0">
                <a:solidFill>
                  <a:schemeClr val="tx2"/>
                </a:solidFill>
              </a:rPr>
              <a:t> all </a:t>
            </a:r>
            <a:r>
              <a:rPr lang="fr-FR" b="1" dirty="0" err="1">
                <a:solidFill>
                  <a:schemeClr val="tx2"/>
                </a:solidFill>
              </a:rPr>
              <a:t>you</a:t>
            </a:r>
            <a:r>
              <a:rPr lang="fr-FR" b="1" dirty="0">
                <a:solidFill>
                  <a:schemeClr val="tx2"/>
                </a:solidFill>
              </a:rPr>
              <a:t> </a:t>
            </a:r>
            <a:r>
              <a:rPr lang="fr-FR" b="1" dirty="0" err="1">
                <a:solidFill>
                  <a:schemeClr val="tx2"/>
                </a:solidFill>
              </a:rPr>
              <a:t>need</a:t>
            </a:r>
            <a:endParaRPr lang="fr-FR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0214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73D67F9B-C3FD-4949-9842-CC1CF5C8A6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149411" y="6422273"/>
            <a:ext cx="314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pc="-15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51</a:t>
            </a:fld>
            <a:endParaRPr lang="id-ID" sz="1600" spc="-15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4153253" y="3018409"/>
            <a:ext cx="3885494" cy="821182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TP : </a:t>
            </a:r>
          </a:p>
          <a:p>
            <a:pPr algn="ctr"/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Tweet </a:t>
            </a:r>
            <a:r>
              <a:rPr lang="fr-FR" sz="2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analysis</a:t>
            </a:r>
            <a:endParaRPr lang="fr-FR" sz="2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71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49411" y="6431151"/>
            <a:ext cx="314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6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pic>
        <p:nvPicPr>
          <p:cNvPr id="9" name="Image 8" descr="Une image contenant personne, femme, coiffe, habits&#10;&#10;Description générée automatiquement">
            <a:extLst>
              <a:ext uri="{FF2B5EF4-FFF2-40B4-BE49-F238E27FC236}">
                <a16:creationId xmlns:a16="http://schemas.microsoft.com/office/drawing/2014/main" id="{6937F3B1-8A4C-459E-B508-5F47100E67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78" y="1530177"/>
            <a:ext cx="1560396" cy="15603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D919857-FC5B-4666-9405-8E607ED17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26" y="4344352"/>
            <a:ext cx="2809875" cy="1628775"/>
          </a:xfrm>
          <a:prstGeom prst="rect">
            <a:avLst/>
          </a:prstGeom>
        </p:spPr>
      </p:pic>
      <p:pic>
        <p:nvPicPr>
          <p:cNvPr id="11" name="Image 10" descr="Une image contenant dessin, signe, rue&#10;&#10;Description générée automatiquement">
            <a:extLst>
              <a:ext uri="{FF2B5EF4-FFF2-40B4-BE49-F238E27FC236}">
                <a16:creationId xmlns:a16="http://schemas.microsoft.com/office/drawing/2014/main" id="{BAB2EA4B-CE5C-4008-9527-FBD6D069E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322" y="2513648"/>
            <a:ext cx="1446874" cy="1329393"/>
          </a:xfrm>
          <a:prstGeom prst="rect">
            <a:avLst/>
          </a:prstGeom>
        </p:spPr>
      </p:pic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5EB96F06-39F3-4947-99B7-FE869989D268}"/>
              </a:ext>
            </a:extLst>
          </p:cNvPr>
          <p:cNvSpPr/>
          <p:nvPr/>
        </p:nvSpPr>
        <p:spPr>
          <a:xfrm>
            <a:off x="5518952" y="3585588"/>
            <a:ext cx="1154097" cy="514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Algorithm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1BD22AB-236E-4292-970D-EDFD6A7844EA}"/>
              </a:ext>
            </a:extLst>
          </p:cNvPr>
          <p:cNvSpPr txBox="1"/>
          <p:nvPr/>
        </p:nvSpPr>
        <p:spPr>
          <a:xfrm>
            <a:off x="7821227" y="3381375"/>
            <a:ext cx="3195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Decision</a:t>
            </a:r>
            <a:r>
              <a:rPr lang="fr-FR" b="1" dirty="0"/>
              <a:t> :</a:t>
            </a:r>
            <a:r>
              <a:rPr lang="fr-FR" dirty="0"/>
              <a:t> Yes (1) or No (0)</a:t>
            </a:r>
          </a:p>
          <a:p>
            <a:r>
              <a:rPr lang="fr-FR" b="1" dirty="0"/>
              <a:t>Labels :</a:t>
            </a:r>
            <a:r>
              <a:rPr lang="fr-FR" dirty="0"/>
              <a:t> Dog, Cat, Person…</a:t>
            </a:r>
          </a:p>
          <a:p>
            <a:r>
              <a:rPr lang="fr-FR" b="1" dirty="0"/>
              <a:t>Product :</a:t>
            </a:r>
            <a:r>
              <a:rPr lang="fr-FR" dirty="0"/>
              <a:t> </a:t>
            </a:r>
            <a:r>
              <a:rPr lang="fr-FR" dirty="0" err="1"/>
              <a:t>Another</a:t>
            </a:r>
            <a:r>
              <a:rPr lang="fr-FR" dirty="0"/>
              <a:t> Image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3B5FF26-C62D-4B9F-8FB9-AE8E162FD767}"/>
              </a:ext>
            </a:extLst>
          </p:cNvPr>
          <p:cNvSpPr txBox="1"/>
          <p:nvPr/>
        </p:nvSpPr>
        <p:spPr>
          <a:xfrm>
            <a:off x="5515993" y="3012043"/>
            <a:ext cx="115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Y = </a:t>
            </a:r>
            <a:r>
              <a:rPr lang="fr-FR" dirty="0" err="1"/>
              <a:t>Fp</a:t>
            </a:r>
            <a:r>
              <a:rPr lang="fr-FR" dirty="0"/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2013171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Simple Example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2E59A6A9-70CF-4D4E-A644-6140207B8586}"/>
                  </a:ext>
                </a:extLst>
              </p:cNvPr>
              <p:cNvSpPr txBox="1"/>
              <p:nvPr/>
            </p:nvSpPr>
            <p:spPr>
              <a:xfrm>
                <a:off x="2673658" y="1624613"/>
                <a:ext cx="6844683" cy="843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=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𝑎𝑣𝑒𝑐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=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</m:m>
                    </m:oMath>
                  </m:oMathPara>
                </a14:m>
                <a:endParaRPr lang="fr-FR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2E59A6A9-70CF-4D4E-A644-6140207B8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3658" y="1624613"/>
                <a:ext cx="6844683" cy="8434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8F003910-6EDF-4758-A24E-F81EC32DF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906" y="3136683"/>
            <a:ext cx="4433045" cy="316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06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Simple Example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2E59A6A9-70CF-4D4E-A644-6140207B8586}"/>
                  </a:ext>
                </a:extLst>
              </p:cNvPr>
              <p:cNvSpPr txBox="1"/>
              <p:nvPr/>
            </p:nvSpPr>
            <p:spPr>
              <a:xfrm>
                <a:off x="2673658" y="1624613"/>
                <a:ext cx="6844683" cy="843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=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𝑎𝑣𝑒𝑐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=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</m:m>
                    </m:oMath>
                  </m:oMathPara>
                </a14:m>
                <a:endParaRPr lang="fr-FR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2E59A6A9-70CF-4D4E-A644-6140207B8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3658" y="1624613"/>
                <a:ext cx="6844683" cy="8434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FA04EAB-E92D-4BCF-991B-535FA9AE13F0}"/>
                  </a:ext>
                </a:extLst>
              </p:cNvPr>
              <p:cNvSpPr txBox="1"/>
              <p:nvPr/>
            </p:nvSpPr>
            <p:spPr>
              <a:xfrm>
                <a:off x="843379" y="2831977"/>
                <a:ext cx="5184559" cy="1201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Suite d’exemples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),(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),(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),(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),(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)…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FA04EAB-E92D-4BCF-991B-535FA9AE1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379" y="2831977"/>
                <a:ext cx="5184559" cy="1201098"/>
              </a:xfrm>
              <a:prstGeom prst="rect">
                <a:avLst/>
              </a:prstGeom>
              <a:blipFill>
                <a:blip r:embed="rId3"/>
                <a:stretch>
                  <a:fillRect l="-940" t="-30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3252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Simple Example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2E59A6A9-70CF-4D4E-A644-6140207B8586}"/>
                  </a:ext>
                </a:extLst>
              </p:cNvPr>
              <p:cNvSpPr txBox="1"/>
              <p:nvPr/>
            </p:nvSpPr>
            <p:spPr>
              <a:xfrm>
                <a:off x="2673658" y="1624613"/>
                <a:ext cx="6844683" cy="843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=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𝑎𝑣𝑒𝑐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=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</m:m>
                    </m:oMath>
                  </m:oMathPara>
                </a14:m>
                <a:endParaRPr lang="fr-FR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2E59A6A9-70CF-4D4E-A644-6140207B8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3658" y="1624613"/>
                <a:ext cx="6844683" cy="8434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FA04EAB-E92D-4BCF-991B-535FA9AE13F0}"/>
                  </a:ext>
                </a:extLst>
              </p:cNvPr>
              <p:cNvSpPr txBox="1"/>
              <p:nvPr/>
            </p:nvSpPr>
            <p:spPr>
              <a:xfrm>
                <a:off x="843379" y="2831977"/>
                <a:ext cx="5184559" cy="1201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Suite d’exemples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),(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),(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),(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),(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)…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FA04EAB-E92D-4BCF-991B-535FA9AE1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379" y="2831977"/>
                <a:ext cx="5184559" cy="1201098"/>
              </a:xfrm>
              <a:prstGeom prst="rect">
                <a:avLst/>
              </a:prstGeom>
              <a:blipFill>
                <a:blip r:embed="rId3"/>
                <a:stretch>
                  <a:fillRect l="-940" t="-30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0251280-D580-46A2-94E5-A3E73997A013}"/>
                  </a:ext>
                </a:extLst>
              </p:cNvPr>
              <p:cNvSpPr txBox="1"/>
              <p:nvPr/>
            </p:nvSpPr>
            <p:spPr>
              <a:xfrm>
                <a:off x="843378" y="4496540"/>
                <a:ext cx="5184559" cy="1501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Erreurs: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  <a:p>
                <a:pPr algn="ctr"/>
                <a:r>
                  <a:rPr lang="fr-FR" dirty="0"/>
                  <a:t>…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0251280-D580-46A2-94E5-A3E73997A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378" y="4496540"/>
                <a:ext cx="5184559" cy="1501693"/>
              </a:xfrm>
              <a:prstGeom prst="rect">
                <a:avLst/>
              </a:prstGeom>
              <a:blipFill>
                <a:blip r:embed="rId4"/>
                <a:stretch>
                  <a:fillRect l="-940" t="-24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2344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AF7"/>
      </a:accent1>
      <a:accent2>
        <a:srgbClr val="00B9A7"/>
      </a:accent2>
      <a:accent3>
        <a:srgbClr val="89C600"/>
      </a:accent3>
      <a:accent4>
        <a:srgbClr val="FFC000"/>
      </a:accent4>
      <a:accent5>
        <a:srgbClr val="F62401"/>
      </a:accent5>
      <a:accent6>
        <a:srgbClr val="363B41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31786</TotalTime>
  <Words>2137</Words>
  <Application>Microsoft Office PowerPoint</Application>
  <PresentationFormat>Grand écran</PresentationFormat>
  <Paragraphs>517</Paragraphs>
  <Slides>51</Slides>
  <Notes>44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51</vt:i4>
      </vt:variant>
    </vt:vector>
  </HeadingPairs>
  <TitlesOfParts>
    <vt:vector size="58" baseType="lpstr">
      <vt:lpstr>Gulim</vt:lpstr>
      <vt:lpstr>Arial</vt:lpstr>
      <vt:lpstr>Calibri</vt:lpstr>
      <vt:lpstr>Cambria Math</vt:lpstr>
      <vt:lpstr>Font Awesome 5 Pro Light</vt:lpstr>
      <vt:lpstr>Roboto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Dedi Juniadi</dc:creator>
  <cp:lastModifiedBy>Mickael Bolnet</cp:lastModifiedBy>
  <cp:revision>501</cp:revision>
  <dcterms:created xsi:type="dcterms:W3CDTF">2015-01-13T04:39:54Z</dcterms:created>
  <dcterms:modified xsi:type="dcterms:W3CDTF">2020-06-03T07:26:57Z</dcterms:modified>
</cp:coreProperties>
</file>